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9"/>
  </p:notesMasterIdLst>
  <p:sldIdLst>
    <p:sldId id="257" r:id="rId2"/>
    <p:sldId id="268" r:id="rId3"/>
    <p:sldId id="310" r:id="rId4"/>
    <p:sldId id="311" r:id="rId5"/>
    <p:sldId id="312" r:id="rId6"/>
    <p:sldId id="313" r:id="rId7"/>
    <p:sldId id="316" r:id="rId8"/>
    <p:sldId id="314" r:id="rId9"/>
    <p:sldId id="332" r:id="rId10"/>
    <p:sldId id="278" r:id="rId11"/>
    <p:sldId id="276" r:id="rId12"/>
    <p:sldId id="280" r:id="rId13"/>
    <p:sldId id="292" r:id="rId14"/>
    <p:sldId id="307" r:id="rId15"/>
    <p:sldId id="282" r:id="rId16"/>
    <p:sldId id="286" r:id="rId17"/>
    <p:sldId id="285" r:id="rId18"/>
    <p:sldId id="287" r:id="rId19"/>
    <p:sldId id="317" r:id="rId20"/>
    <p:sldId id="331" r:id="rId21"/>
    <p:sldId id="263" r:id="rId22"/>
    <p:sldId id="318" r:id="rId23"/>
    <p:sldId id="266" r:id="rId24"/>
    <p:sldId id="267" r:id="rId25"/>
    <p:sldId id="295" r:id="rId26"/>
    <p:sldId id="283" r:id="rId27"/>
    <p:sldId id="284" r:id="rId28"/>
    <p:sldId id="269" r:id="rId29"/>
    <p:sldId id="277" r:id="rId30"/>
    <p:sldId id="334" r:id="rId31"/>
    <p:sldId id="289" r:id="rId32"/>
    <p:sldId id="308" r:id="rId33"/>
    <p:sldId id="297" r:id="rId34"/>
    <p:sldId id="258" r:id="rId35"/>
    <p:sldId id="293" r:id="rId36"/>
    <p:sldId id="294" r:id="rId37"/>
    <p:sldId id="296" r:id="rId38"/>
    <p:sldId id="279" r:id="rId39"/>
    <p:sldId id="298" r:id="rId40"/>
    <p:sldId id="260" r:id="rId41"/>
    <p:sldId id="320" r:id="rId42"/>
    <p:sldId id="303" r:id="rId43"/>
    <p:sldId id="319" r:id="rId44"/>
    <p:sldId id="335" r:id="rId45"/>
    <p:sldId id="324" r:id="rId46"/>
    <p:sldId id="321" r:id="rId47"/>
    <p:sldId id="338" r:id="rId48"/>
    <p:sldId id="322" r:id="rId49"/>
    <p:sldId id="323" r:id="rId50"/>
    <p:sldId id="271" r:id="rId51"/>
    <p:sldId id="302" r:id="rId52"/>
    <p:sldId id="300" r:id="rId53"/>
    <p:sldId id="301" r:id="rId54"/>
    <p:sldId id="325" r:id="rId55"/>
    <p:sldId id="326" r:id="rId56"/>
    <p:sldId id="275" r:id="rId57"/>
    <p:sldId id="304" r:id="rId58"/>
    <p:sldId id="336" r:id="rId59"/>
    <p:sldId id="291" r:id="rId60"/>
    <p:sldId id="305" r:id="rId61"/>
    <p:sldId id="281" r:id="rId62"/>
    <p:sldId id="333" r:id="rId63"/>
    <p:sldId id="337" r:id="rId64"/>
    <p:sldId id="330" r:id="rId65"/>
    <p:sldId id="339" r:id="rId66"/>
    <p:sldId id="262" r:id="rId67"/>
    <p:sldId id="309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D5101-4C62-45A0-8BBE-487A46E26AB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13A39-71A2-487F-9154-23DA3C337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65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5453-F3E1-4093-9D30-CF7A22DD655A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F5770-79ED-4185-AE70-CF2BAE102ADB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60B-300C-4B67-A8DF-A98C9E9E532B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BBC3-C937-41D2-BF2F-12C32BD5EFFF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BD42-84D1-4269-B843-525F1D138F50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545C0-9777-45AF-98BD-34D5D287B8DE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15ED-F7AF-4AB6-9A0F-A8A6732546B6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68C2-1970-490A-9F83-5216682EEF98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70AF-0E5C-4CA7-A016-292D8FA6462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C1BC-83A6-4C12-A1BA-461E03C65CF0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85F1-5331-4902-8CEB-632BCBEA1D08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026A-133A-4E0A-B551-B54EB9DD07A8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0DE1-B433-445B-A2FA-CDA2C8775CB4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C372-9017-4247-A532-A44F965FB33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8E49-A47C-4B8C-800B-5A6AB310BBD9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30E5-6B1F-4E4B-92C5-F27701D4D3E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E20EA-CDEA-4BE3-BA4F-049F5723C99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stateofthedapps.com/rankings/platform/ethereu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.google.com/webstore/detail/metamask/nkbihfbeogaeaoehlefnkodbefgpgknn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forbesbusinessdevelopmentcouncil/2020/05/21/a-2020-and-post-pandemic-outlook-for-cryptocurrency-and-blockchain-industries/#2b50c21463ab" TargetMode="External"/><Relationship Id="rId3" Type="http://schemas.openxmlformats.org/officeDocument/2006/relationships/hyperlink" Target="https://www.news18.com/news/tech/infosys-sets-up-blockchain-based-trade-finance-network-with-seven-banks-1751185.html" TargetMode="External"/><Relationship Id="rId7" Type="http://schemas.openxmlformats.org/officeDocument/2006/relationships/hyperlink" Target="https://www.forbes.com/sites/michaeldelcastillo/2020/06/16/apple-and-google-admit-ethereum-app-to-let-employees-prove-theyve-been-vaccinated/#f308ba940f74" TargetMode="External"/><Relationship Id="rId2" Type="http://schemas.openxmlformats.org/officeDocument/2006/relationships/hyperlink" Target="https://www.news18.com/news/tech/nasa-to-use-blockchain-technology-for-air-traffic-management-200506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ws18.com/news/auto/toyota-mit-to-explore-blockchain-technology-for-driverless-cars-1409961.html" TargetMode="External"/><Relationship Id="rId5" Type="http://schemas.openxmlformats.org/officeDocument/2006/relationships/hyperlink" Target="https://www.news18.com/news/tech/ibm-beats-microsoft-as-top-blockchain-technology-leader-report-1521983.html" TargetMode="External"/><Relationship Id="rId4" Type="http://schemas.openxmlformats.org/officeDocument/2006/relationships/hyperlink" Target="https://www.news18.com/news/movies/hollywoods-first-blockchain-movie-hopes-to-produce-end-to-piracy-1706315.html" TargetMode="External"/><Relationship Id="rId9" Type="http://schemas.openxmlformats.org/officeDocument/2006/relationships/hyperlink" Target="https://www.forbes.com/sites/coryjohnson/2020/05/27/google-goes-blockchain/#15010c236593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wordsgenerator.net/sha256-hash-generato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address.org/bitaddress.org-v3.3.0-SHA256-dec17c07685e1870960903d8f58090475b25af946fe95a734f88408cef4aa194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ckstream.info/address/1Bhd2VENpcok56VqUmYKBDECj3AZvgsF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4223" y="2011127"/>
            <a:ext cx="9036496" cy="283574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FUNDAMENTALS OF </a:t>
            </a:r>
            <a:br>
              <a:rPr lang="en-US" sz="4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BLOCKCHAIN TECHNOLOGY</a:t>
            </a:r>
            <a:endParaRPr lang="en-IN" sz="4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19126" y="5277234"/>
            <a:ext cx="3387761" cy="15807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PRESENTED BY,        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D. JANET RAMYA  </a:t>
            </a:r>
            <a:r>
              <a:rPr lang="en-US" sz="11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MCA. ,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RESEARCH SCHOLAR,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DEPT. OF COMPUTER SCIENCE,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ST.JOSEPH’S COLLEGE, TRICHY - 2.</a:t>
            </a:r>
            <a:endParaRPr lang="en-IN" sz="12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0" name="Picture 6" descr="Image result for gartner’s hype cycle for emerging technologies blockchain 2019">
            <a:extLst>
              <a:ext uri="{FF2B5EF4-FFF2-40B4-BE49-F238E27FC236}">
                <a16:creationId xmlns:a16="http://schemas.microsoft.com/office/drawing/2014/main" id="{599B29D1-209E-45F1-9E93-F62838D50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388215"/>
            <a:ext cx="4286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90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DO YOU KNOW ????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124744"/>
            <a:ext cx="8856984" cy="55446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5950C-9795-41EA-B7A0-DB1AD3AE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0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0256" y="512462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cs typeface="Times New Roman" pitchFamily="18" charset="0"/>
              </a:rPr>
              <a:t>HISTORY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1700808"/>
            <a:ext cx="8520545" cy="4752528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cs typeface="Times New Roman" pitchFamily="18" charset="0"/>
              </a:rPr>
              <a:t> A Peer-to-Peer Electronic Cash System</a:t>
            </a:r>
          </a:p>
          <a:p>
            <a:pPr algn="just"/>
            <a:r>
              <a:rPr lang="en-IN" sz="2400" dirty="0">
                <a:cs typeface="Times New Roman" pitchFamily="18" charset="0"/>
              </a:rPr>
              <a:t>With the invention of </a:t>
            </a:r>
            <a:r>
              <a:rPr lang="en-IN" sz="2400" dirty="0" err="1">
                <a:cs typeface="Times New Roman" pitchFamily="18" charset="0"/>
              </a:rPr>
              <a:t>Bitcoin</a:t>
            </a:r>
            <a:r>
              <a:rPr lang="en-IN" sz="2400" dirty="0">
                <a:cs typeface="Times New Roman" pitchFamily="18" charset="0"/>
              </a:rPr>
              <a:t>, Blockchain came into recognition and then was implemented in 2009.</a:t>
            </a:r>
          </a:p>
          <a:p>
            <a:pPr algn="just"/>
            <a:r>
              <a:rPr lang="en-IN" sz="2400" b="1" dirty="0">
                <a:cs typeface="Times New Roman" pitchFamily="18" charset="0"/>
              </a:rPr>
              <a:t>Satoshi Nakamato </a:t>
            </a:r>
            <a:r>
              <a:rPr lang="en-IN" sz="2400" dirty="0">
                <a:cs typeface="Times New Roman" pitchFamily="18" charset="0"/>
              </a:rPr>
              <a:t>found and implemented it as a core component of Bitcoin.</a:t>
            </a:r>
          </a:p>
          <a:p>
            <a:pPr algn="just"/>
            <a:r>
              <a:rPr lang="en-US" sz="2400" dirty="0">
                <a:cs typeface="Times New Roman" pitchFamily="18" charset="0"/>
              </a:rPr>
              <a:t>Current value of  1 BTC =</a:t>
            </a:r>
            <a:r>
              <a:rPr lang="en-US" sz="3200" dirty="0">
                <a:cs typeface="Times New Roman" pitchFamily="18" charset="0"/>
              </a:rPr>
              <a:t> </a:t>
            </a:r>
            <a:r>
              <a:rPr lang="en-IN" sz="2400" dirty="0"/>
              <a:t>7,19,070.45</a:t>
            </a:r>
            <a:r>
              <a:rPr lang="en-IN" sz="3200" dirty="0">
                <a:cs typeface="Times New Roman" pitchFamily="18" charset="0"/>
              </a:rPr>
              <a:t> </a:t>
            </a:r>
            <a:r>
              <a:rPr lang="en-IN" sz="2400" dirty="0">
                <a:cs typeface="Times New Roman" pitchFamily="18" charset="0"/>
              </a:rPr>
              <a:t>INR</a:t>
            </a:r>
          </a:p>
          <a:p>
            <a:pPr marL="457200" lvl="1" indent="0" algn="just">
              <a:buNone/>
            </a:pPr>
            <a:endParaRPr lang="en-US" sz="2000" dirty="0"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56CD6-7A6D-468D-A742-AB4C6CE6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7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936104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cs typeface="Times New Roman" pitchFamily="18" charset="0"/>
              </a:rPr>
              <a:t>CRYPTOCURRENCIES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124744"/>
            <a:ext cx="8640960" cy="547260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4A4FD-7E24-44D0-9BAA-12500C1C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8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cs typeface="Times New Roman" pitchFamily="18" charset="0"/>
              </a:rPr>
              <a:t>POPULAR CRYPTOCURRENCIES</a:t>
            </a:r>
            <a:endParaRPr lang="en-IN" b="1" dirty="0">
              <a:cs typeface="Times New Roman" pitchFamily="18" charset="0"/>
            </a:endParaRPr>
          </a:p>
        </p:txBody>
      </p:sp>
      <p:pic>
        <p:nvPicPr>
          <p:cNvPr id="2050" name="Picture 2" descr="C:\Users\SONY\Pictures\New folder\1200px-Market_capitalizations_of_cryptocurrencies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84784"/>
            <a:ext cx="822960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ACF75-2563-4BF0-8617-B9328144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8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5"/>
          <a:stretch/>
        </p:blipFill>
        <p:spPr>
          <a:xfrm>
            <a:off x="2063554" y="0"/>
            <a:ext cx="8064895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54AC2-DE35-4635-9F86-3B8598A0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9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452" y="512462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cs typeface="Times New Roman" pitchFamily="18" charset="0"/>
              </a:rPr>
              <a:t>WHY BITCOIN??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2817"/>
            <a:ext cx="8229600" cy="4353347"/>
          </a:xfrm>
        </p:spPr>
        <p:txBody>
          <a:bodyPr>
            <a:normAutofit/>
          </a:bodyPr>
          <a:lstStyle/>
          <a:p>
            <a:pPr lvl="1"/>
            <a:r>
              <a:rPr lang="en-IN" sz="2400" dirty="0">
                <a:cs typeface="Times New Roman" pitchFamily="18" charset="0"/>
              </a:rPr>
              <a:t>First digital money which solved the problem of double spending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Decentralized, Distributed,P2P </a:t>
            </a:r>
            <a:r>
              <a:rPr lang="en-IN" sz="2400" dirty="0">
                <a:cs typeface="Times New Roman" pitchFamily="18" charset="0"/>
              </a:rPr>
              <a:t>Network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Runs on </a:t>
            </a:r>
            <a:r>
              <a:rPr lang="en-US" sz="2400" b="1" dirty="0">
                <a:cs typeface="Times New Roman" pitchFamily="18" charset="0"/>
              </a:rPr>
              <a:t>Blockchain Technology</a:t>
            </a:r>
            <a:endParaRPr lang="en-IN" sz="2400" b="1" dirty="0"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8EAC6-DEB1-4772-8B50-8A37A242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4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0889" y="61487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DOUBLE SPENDING PROBLEM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060849"/>
            <a:ext cx="5190898" cy="340652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A541A-F73E-4839-9D62-80438BCA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02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DOUBLE SPENDING PROBLEM</a:t>
            </a:r>
            <a:endParaRPr lang="en-IN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607106"/>
            <a:ext cx="4038600" cy="4846230"/>
          </a:xfrm>
        </p:spPr>
      </p:pic>
      <p:pic>
        <p:nvPicPr>
          <p:cNvPr id="1026" name="Picture 2" descr="Image result for double spending problem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652514"/>
            <a:ext cx="4038600" cy="4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8BD72-5282-46E4-B7D8-5850730E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9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DECENTRALIZATION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SONY\Pictures\New folder\Declined by Ba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412777"/>
            <a:ext cx="4680520" cy="229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Pictures\New folder\flow-payment-declin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789040"/>
            <a:ext cx="4752528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ONY\Pictures\New folder\p2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2" y="1425175"/>
            <a:ext cx="4386064" cy="487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46A46-722A-47E6-B7E8-A0AEBA1C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43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E4762-86BD-4F44-A54E-42355873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8D28CB-8011-4808-A4D8-83355DB6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4" name="Picture 4" descr="Image result for Centralised vs. Decentralised vs. Distributed Networks">
            <a:extLst>
              <a:ext uri="{FF2B5EF4-FFF2-40B4-BE49-F238E27FC236}">
                <a16:creationId xmlns:a16="http://schemas.microsoft.com/office/drawing/2014/main" id="{D6003CED-5C34-43FC-8E4A-351B2F30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88" y="270884"/>
            <a:ext cx="10128827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5476C-D91C-4346-88E9-633DB91BA7BA}"/>
              </a:ext>
            </a:extLst>
          </p:cNvPr>
          <p:cNvSpPr txBox="1"/>
          <p:nvPr/>
        </p:nvSpPr>
        <p:spPr>
          <a:xfrm>
            <a:off x="9310252" y="5829805"/>
            <a:ext cx="2521527" cy="7757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494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453" y="-4306"/>
            <a:ext cx="4279947" cy="792088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  <a:endParaRPr lang="en-IN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743463-11D9-442F-AFE7-312F9D42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399" y="591096"/>
            <a:ext cx="7940061" cy="61653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Gartner’s Hype Cycle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Cryptographic primitives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Cryptocurrencies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Centralised vs. Decentralised vs. Distributed Networks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Blockchain 1.0, 2.0, 3.0,4.0…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Blockchain Structure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Features of Blockchain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The Blockchain Model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Consensus – PoW, </a:t>
            </a:r>
            <a:r>
              <a:rPr lang="en-IN" b="1" dirty="0" err="1">
                <a:cs typeface="Times New Roman" panose="02020603050405020304" pitchFamily="18" charset="0"/>
              </a:rPr>
              <a:t>PoS</a:t>
            </a:r>
            <a:endParaRPr lang="en-IN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Types of Blockchain – Public, Private, Consortium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Blockchain Platforms – Ethereum, Hyperledger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Pros &amp; Cons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Applications in Daily Life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Tools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Facts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What’s on the NEWS ??</a:t>
            </a:r>
          </a:p>
          <a:p>
            <a:pPr>
              <a:lnSpc>
                <a:spcPct val="12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>
                <a:cs typeface="Times New Roman" panose="02020603050405020304" pitchFamily="18" charset="0"/>
              </a:rPr>
              <a:t>Job Opportunities – Where to Start?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75E99-AD24-49B8-83B9-5EBEC5E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D3AA-7DF7-4B6D-872D-BB6B1317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What????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D769-3445-4B3F-9922-52CC1413F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527" y="1264554"/>
            <a:ext cx="7671522" cy="5593445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What is blockchain?</a:t>
            </a:r>
          </a:p>
          <a:p>
            <a:r>
              <a:rPr lang="en-IN" sz="2400" dirty="0"/>
              <a:t>What is bitcoin?</a:t>
            </a:r>
          </a:p>
          <a:p>
            <a:r>
              <a:rPr lang="en-IN" sz="2400" dirty="0"/>
              <a:t>What is the difference between bitcoin and blockchain?</a:t>
            </a:r>
          </a:p>
          <a:p>
            <a:r>
              <a:rPr lang="en-IN" sz="2400" dirty="0"/>
              <a:t>Why is there so much hype around this concept?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A09B3-0CBF-478E-AC72-D02191B6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8" name="Picture 4" descr="Blockchain and the Supply Chain">
            <a:extLst>
              <a:ext uri="{FF2B5EF4-FFF2-40B4-BE49-F238E27FC236}">
                <a16:creationId xmlns:a16="http://schemas.microsoft.com/office/drawing/2014/main" id="{17E37CD6-751B-484E-8646-25F1592BA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84" y="1264554"/>
            <a:ext cx="5458691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47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2001798" y="512462"/>
            <a:ext cx="8911687" cy="1280890"/>
          </a:xfrm>
        </p:spPr>
        <p:txBody>
          <a:bodyPr/>
          <a:lstStyle/>
          <a:p>
            <a:pPr algn="ctr" eaLnBrk="1" hangingPunct="1"/>
            <a:r>
              <a:rPr lang="en-US" b="1" dirty="0">
                <a:cs typeface="Times New Roman" pitchFamily="18" charset="0"/>
              </a:rPr>
              <a:t>BLOCKCHAIN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2133600" y="1570182"/>
            <a:ext cx="9374725" cy="478443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>
                <a:cs typeface="Times New Roman" pitchFamily="18" charset="0"/>
              </a:rPr>
              <a:t>Decentralized Distributed Public Ledgers      </a:t>
            </a:r>
            <a:r>
              <a:rPr lang="en-US" sz="3200" dirty="0">
                <a:cs typeface="Times New Roman" pitchFamily="18" charset="0"/>
              </a:rPr>
              <a:t>(</a:t>
            </a:r>
            <a:r>
              <a:rPr lang="en-US" sz="3200" i="1" dirty="0">
                <a:cs typeface="Times New Roman" pitchFamily="18" charset="0"/>
              </a:rPr>
              <a:t>aka</a:t>
            </a:r>
            <a:r>
              <a:rPr lang="en-US" sz="3200" dirty="0">
                <a:cs typeface="Times New Roman" pitchFamily="18" charset="0"/>
              </a:rPr>
              <a:t> Blockchain) that is used to record transactions across many computers.</a:t>
            </a:r>
          </a:p>
          <a:p>
            <a:pPr eaLnBrk="1" hangingPunct="1"/>
            <a:r>
              <a:rPr lang="en-IN" sz="3200" dirty="0">
                <a:cs typeface="Times New Roman" pitchFamily="18" charset="0"/>
              </a:rPr>
              <a:t>The blockchain is an </a:t>
            </a:r>
            <a:r>
              <a:rPr lang="en-IN" sz="3200" b="1" dirty="0">
                <a:cs typeface="Times New Roman" pitchFamily="18" charset="0"/>
              </a:rPr>
              <a:t>incorruptible </a:t>
            </a:r>
            <a:r>
              <a:rPr lang="en-IN" sz="3200" dirty="0">
                <a:cs typeface="Times New Roman" pitchFamily="18" charset="0"/>
              </a:rPr>
              <a:t>digital ledger of economic transactions</a:t>
            </a:r>
          </a:p>
          <a:p>
            <a:pPr eaLnBrk="1" hangingPunct="1"/>
            <a:r>
              <a:rPr lang="en-IN" sz="3200" dirty="0">
                <a:cs typeface="Times New Roman" pitchFamily="18" charset="0"/>
              </a:rPr>
              <a:t>Records not just financial transactions but </a:t>
            </a:r>
            <a:r>
              <a:rPr lang="en-IN" sz="3200" b="1" dirty="0">
                <a:cs typeface="Times New Roman" pitchFamily="18" charset="0"/>
              </a:rPr>
              <a:t>everything of value</a:t>
            </a:r>
            <a:endParaRPr lang="en-IN" sz="3200" dirty="0">
              <a:cs typeface="Times New Roman" pitchFamily="18" charset="0"/>
            </a:endParaRPr>
          </a:p>
          <a:p>
            <a:pPr eaLnBrk="1" hangingPunct="1"/>
            <a:endParaRPr lang="en-IN" sz="3200" dirty="0">
              <a:cs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C2DE4-B807-4DD7-B8B9-2F19D331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14F26-2676-41A2-BEF9-6A7987B7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194" name="Picture 2" descr="Image result for Blockchain 1.0, 2.0, 3.0">
            <a:extLst>
              <a:ext uri="{FF2B5EF4-FFF2-40B4-BE49-F238E27FC236}">
                <a16:creationId xmlns:a16="http://schemas.microsoft.com/office/drawing/2014/main" id="{58C794CE-B5CD-497C-A0F5-B272A48B6E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74" y="970344"/>
            <a:ext cx="8766241" cy="51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29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Times New Roman" pitchFamily="18" charset="0"/>
              </a:rPr>
              <a:t>BLOCKCHAIN   STRUCTURE</a:t>
            </a:r>
            <a:endParaRPr lang="en-IN" b="1" dirty="0"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1556792"/>
            <a:ext cx="887621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0B79F-6ED8-4391-8DF1-F3A5296D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94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cs typeface="Times New Roman" pitchFamily="18" charset="0"/>
              </a:rPr>
              <a:t>BLOCK    HEADER</a:t>
            </a:r>
            <a:br>
              <a:rPr lang="en-IN" sz="900" b="1" dirty="0">
                <a:cs typeface="Times New Roman" pitchFamily="18" charset="0"/>
              </a:rPr>
            </a:br>
            <a:endParaRPr lang="en-IN" sz="900" dirty="0"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9370" t="13388" r="19202" b="33603"/>
          <a:stretch/>
        </p:blipFill>
        <p:spPr bwMode="auto">
          <a:xfrm>
            <a:off x="1991544" y="1412776"/>
            <a:ext cx="8229600" cy="4608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F3E38-17D6-4012-8688-648CC2E2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05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1544" y="188640"/>
            <a:ext cx="8229600" cy="504056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cs typeface="Times New Roman" pitchFamily="18" charset="0"/>
              </a:rPr>
              <a:t>BLOCK    HEADER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91544" y="1152907"/>
            <a:ext cx="8778056" cy="56774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dirty="0">
                <a:cs typeface="Times New Roman" pitchFamily="18" charset="0"/>
              </a:rPr>
              <a:t>There are six elements in a block header;</a:t>
            </a:r>
          </a:p>
          <a:p>
            <a:pPr algn="just"/>
            <a:r>
              <a:rPr lang="en-IN" b="1" i="1" dirty="0">
                <a:cs typeface="Times New Roman" pitchFamily="18" charset="0"/>
              </a:rPr>
              <a:t>Parent block hash </a:t>
            </a:r>
            <a:r>
              <a:rPr lang="en-IN" b="1" dirty="0">
                <a:cs typeface="Times New Roman" pitchFamily="18" charset="0"/>
              </a:rPr>
              <a:t>-</a:t>
            </a:r>
            <a:r>
              <a:rPr lang="en-IN" dirty="0">
                <a:cs typeface="Times New Roman" pitchFamily="18" charset="0"/>
              </a:rPr>
              <a:t> It's a </a:t>
            </a:r>
            <a:r>
              <a:rPr lang="en-IN" b="1" dirty="0">
                <a:cs typeface="Times New Roman" pitchFamily="18" charset="0"/>
              </a:rPr>
              <a:t>256-bit hash of the previous block header</a:t>
            </a:r>
            <a:r>
              <a:rPr lang="en-IN" dirty="0">
                <a:cs typeface="Times New Roman" pitchFamily="18" charset="0"/>
              </a:rPr>
              <a:t>, and it is 32 bytes in size, and it's updated when a new block comes into the blockchain.</a:t>
            </a:r>
          </a:p>
          <a:p>
            <a:pPr algn="just"/>
            <a:r>
              <a:rPr lang="en-IN" b="1" i="1" dirty="0">
                <a:cs typeface="Times New Roman" pitchFamily="18" charset="0"/>
              </a:rPr>
              <a:t>Block Version </a:t>
            </a:r>
            <a:r>
              <a:rPr lang="en-IN" b="1" dirty="0">
                <a:cs typeface="Times New Roman" pitchFamily="18" charset="0"/>
              </a:rPr>
              <a:t>- </a:t>
            </a:r>
            <a:r>
              <a:rPr lang="en-IN" dirty="0">
                <a:cs typeface="Times New Roman" pitchFamily="18" charset="0"/>
              </a:rPr>
              <a:t>It is 4 bytes in size that indicates the </a:t>
            </a:r>
            <a:r>
              <a:rPr lang="en-IN" b="1" dirty="0">
                <a:cs typeface="Times New Roman" pitchFamily="18" charset="0"/>
              </a:rPr>
              <a:t>block version number</a:t>
            </a:r>
          </a:p>
          <a:p>
            <a:pPr algn="just"/>
            <a:r>
              <a:rPr lang="en-IN" b="1" i="1" dirty="0" err="1">
                <a:cs typeface="Times New Roman" pitchFamily="18" charset="0"/>
              </a:rPr>
              <a:t>Merkle</a:t>
            </a:r>
            <a:r>
              <a:rPr lang="en-IN" b="1" i="1" dirty="0">
                <a:cs typeface="Times New Roman" pitchFamily="18" charset="0"/>
              </a:rPr>
              <a:t> tree root hash</a:t>
            </a:r>
            <a:r>
              <a:rPr lang="en-IN" b="1" dirty="0">
                <a:cs typeface="Times New Roman" pitchFamily="18" charset="0"/>
              </a:rPr>
              <a:t> </a:t>
            </a:r>
            <a:r>
              <a:rPr lang="en-IN" dirty="0">
                <a:cs typeface="Times New Roman" pitchFamily="18" charset="0"/>
              </a:rPr>
              <a:t>-A </a:t>
            </a:r>
            <a:r>
              <a:rPr lang="en-IN" b="1" dirty="0">
                <a:cs typeface="Times New Roman" pitchFamily="18" charset="0"/>
              </a:rPr>
              <a:t>256-bit hash </a:t>
            </a:r>
            <a:r>
              <a:rPr lang="en-IN" dirty="0">
                <a:cs typeface="Times New Roman" pitchFamily="18" charset="0"/>
              </a:rPr>
              <a:t>based on all the transactions in the block, and it is </a:t>
            </a:r>
            <a:r>
              <a:rPr lang="en-IN" b="1" dirty="0">
                <a:cs typeface="Times New Roman" pitchFamily="18" charset="0"/>
              </a:rPr>
              <a:t>updated</a:t>
            </a:r>
            <a:r>
              <a:rPr lang="en-IN" dirty="0">
                <a:cs typeface="Times New Roman" pitchFamily="18" charset="0"/>
              </a:rPr>
              <a:t> when a transaction is accepted, and it's 32 bytes in size.</a:t>
            </a:r>
          </a:p>
          <a:p>
            <a:pPr algn="just"/>
            <a:r>
              <a:rPr lang="en-IN" b="1" i="1" dirty="0" err="1">
                <a:cs typeface="Times New Roman" pitchFamily="18" charset="0"/>
              </a:rPr>
              <a:t>nBits</a:t>
            </a:r>
            <a:r>
              <a:rPr lang="en-IN" b="1" dirty="0">
                <a:cs typeface="Times New Roman" pitchFamily="18" charset="0"/>
              </a:rPr>
              <a:t>-</a:t>
            </a:r>
            <a:r>
              <a:rPr lang="en-IN" dirty="0">
                <a:cs typeface="Times New Roman" pitchFamily="18" charset="0"/>
              </a:rPr>
              <a:t> It is 4 bytes in size, and it's a target threshold of a </a:t>
            </a:r>
            <a:r>
              <a:rPr lang="en-IN" b="1" dirty="0">
                <a:cs typeface="Times New Roman" pitchFamily="18" charset="0"/>
              </a:rPr>
              <a:t>valid block hash</a:t>
            </a:r>
            <a:r>
              <a:rPr lang="en-IN" dirty="0">
                <a:cs typeface="Times New Roman" pitchFamily="18" charset="0"/>
              </a:rPr>
              <a:t>, in other words, it is the </a:t>
            </a:r>
            <a:r>
              <a:rPr lang="en-IN" b="1" dirty="0">
                <a:cs typeface="Times New Roman" pitchFamily="18" charset="0"/>
              </a:rPr>
              <a:t>answer to a difficult-to-solve mathematical puzzle</a:t>
            </a:r>
            <a:r>
              <a:rPr lang="en-IN" dirty="0">
                <a:cs typeface="Times New Roman" pitchFamily="18" charset="0"/>
              </a:rPr>
              <a:t> that solved by miners to validate the block</a:t>
            </a:r>
          </a:p>
          <a:p>
            <a:pPr algn="just"/>
            <a:r>
              <a:rPr lang="en-IN" b="1" i="1" dirty="0">
                <a:cs typeface="Times New Roman" pitchFamily="18" charset="0"/>
              </a:rPr>
              <a:t>Timestamp</a:t>
            </a:r>
            <a:r>
              <a:rPr lang="en-IN" dirty="0">
                <a:cs typeface="Times New Roman" pitchFamily="18" charset="0"/>
              </a:rPr>
              <a:t> - </a:t>
            </a:r>
            <a:r>
              <a:rPr lang="en-IN" b="1" dirty="0">
                <a:cs typeface="Times New Roman" pitchFamily="18" charset="0"/>
              </a:rPr>
              <a:t>Current time as seconds </a:t>
            </a:r>
            <a:r>
              <a:rPr lang="en-IN" dirty="0">
                <a:cs typeface="Times New Roman" pitchFamily="18" charset="0"/>
              </a:rPr>
              <a:t>in the universal time, and it takes 4 bytes in size of block header</a:t>
            </a:r>
          </a:p>
          <a:p>
            <a:pPr algn="just"/>
            <a:r>
              <a:rPr lang="en-IN" b="1" i="1" dirty="0">
                <a:cs typeface="Times New Roman" pitchFamily="18" charset="0"/>
              </a:rPr>
              <a:t>Nonce</a:t>
            </a:r>
            <a:r>
              <a:rPr lang="en-IN" dirty="0">
                <a:cs typeface="Times New Roman" pitchFamily="18" charset="0"/>
              </a:rPr>
              <a:t> - It is a 4 bytes field, and it starts with 0 and </a:t>
            </a:r>
            <a:r>
              <a:rPr lang="en-IN" b="1" dirty="0">
                <a:cs typeface="Times New Roman" pitchFamily="18" charset="0"/>
              </a:rPr>
              <a:t>increment for each hash calculations</a:t>
            </a:r>
            <a:r>
              <a:rPr lang="en-IN" dirty="0">
                <a:cs typeface="Times New Roman" pitchFamily="18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BCB02-0645-4AE0-8D14-3E363583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5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A7E4D-B6DD-4E11-8F68-B6D97155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17AFE1D-07A1-4205-92E3-2787070D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206" y="1694923"/>
            <a:ext cx="6533140" cy="367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2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1504" y="1228436"/>
            <a:ext cx="4388296" cy="5512932"/>
          </a:xfrm>
        </p:spPr>
        <p:txBody>
          <a:bodyPr>
            <a:normAutofit/>
          </a:bodyPr>
          <a:lstStyle/>
          <a:p>
            <a:r>
              <a:rPr lang="en-IN" b="1" dirty="0">
                <a:cs typeface="Times New Roman" pitchFamily="18" charset="0"/>
              </a:rPr>
              <a:t>Increased Capacity</a:t>
            </a:r>
            <a:r>
              <a:rPr lang="en-IN" dirty="0">
                <a:cs typeface="Times New Roman" pitchFamily="18" charset="0"/>
              </a:rPr>
              <a:t>: It increases the capacity of the whole network</a:t>
            </a:r>
          </a:p>
          <a:p>
            <a:r>
              <a:rPr lang="en-IN" b="1" dirty="0">
                <a:cs typeface="Times New Roman" pitchFamily="18" charset="0"/>
              </a:rPr>
              <a:t>Better Security</a:t>
            </a:r>
            <a:r>
              <a:rPr lang="en-IN" dirty="0">
                <a:cs typeface="Times New Roman" pitchFamily="18" charset="0"/>
              </a:rPr>
              <a:t>:  Nodes confirm the transaction on this network</a:t>
            </a:r>
          </a:p>
          <a:p>
            <a:r>
              <a:rPr lang="en-IN" b="1" dirty="0">
                <a:cs typeface="Times New Roman" pitchFamily="18" charset="0"/>
              </a:rPr>
              <a:t>Immutability: </a:t>
            </a:r>
            <a:r>
              <a:rPr lang="en-IN" dirty="0">
                <a:cs typeface="Times New Roman" pitchFamily="18" charset="0"/>
              </a:rPr>
              <a:t>Write once, read many</a:t>
            </a:r>
          </a:p>
          <a:p>
            <a:r>
              <a:rPr lang="en-IN" b="1" dirty="0">
                <a:cs typeface="Times New Roman" pitchFamily="18" charset="0"/>
              </a:rPr>
              <a:t>Faster Settlement: </a:t>
            </a:r>
            <a:r>
              <a:rPr lang="en-IN" dirty="0">
                <a:cs typeface="Times New Roman" pitchFamily="18" charset="0"/>
              </a:rPr>
              <a:t>Settles money transfer at really fast speed</a:t>
            </a:r>
          </a:p>
          <a:p>
            <a:r>
              <a:rPr lang="en-IN" b="1" dirty="0">
                <a:cs typeface="Times New Roman" pitchFamily="18" charset="0"/>
              </a:rPr>
              <a:t>Decentralized System: </a:t>
            </a:r>
            <a:r>
              <a:rPr lang="en-IN" dirty="0">
                <a:cs typeface="Times New Roman" pitchFamily="18" charset="0"/>
              </a:rPr>
              <a:t>owner has a direct control over his account and assets</a:t>
            </a:r>
          </a:p>
          <a:p>
            <a:endParaRPr lang="en-IN" dirty="0">
              <a:cs typeface="Times New Roman" pitchFamily="18" charset="0"/>
            </a:endParaRPr>
          </a:p>
          <a:p>
            <a:endParaRPr lang="en-IN" dirty="0"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F411D-CF17-4D5A-96E9-7B285DDE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218" name="Picture 2" descr="Image result for Features of Blockchain">
            <a:extLst>
              <a:ext uri="{FF2B5EF4-FFF2-40B4-BE49-F238E27FC236}">
                <a16:creationId xmlns:a16="http://schemas.microsoft.com/office/drawing/2014/main" id="{5556C3C6-82FD-474B-8A68-E73BDDAE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2907"/>
            <a:ext cx="5734050" cy="450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701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2079585" y="512462"/>
            <a:ext cx="8911687" cy="1280890"/>
          </a:xfrm>
        </p:spPr>
        <p:txBody>
          <a:bodyPr/>
          <a:lstStyle/>
          <a:p>
            <a:pPr algn="ctr" eaLnBrk="1" hangingPunct="1"/>
            <a:r>
              <a:rPr lang="en-IN" sz="4000" b="1" dirty="0">
                <a:cs typeface="Times New Roman" pitchFamily="18" charset="0"/>
              </a:rPr>
              <a:t>THE BLOCKCHAIN MODEL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981199" y="1600200"/>
            <a:ext cx="9010073" cy="4637088"/>
          </a:xfrm>
        </p:spPr>
        <p:txBody>
          <a:bodyPr>
            <a:normAutofit/>
          </a:bodyPr>
          <a:lstStyle/>
          <a:p>
            <a:pPr eaLnBrk="1" hangingPunct="1"/>
            <a:r>
              <a:rPr lang="en-IN" sz="2400" dirty="0">
                <a:cs typeface="Times New Roman" pitchFamily="18" charset="0"/>
              </a:rPr>
              <a:t>Blockchain is a database that maintains a continuously </a:t>
            </a:r>
            <a:r>
              <a:rPr lang="en-IN" sz="2400" b="1" dirty="0">
                <a:cs typeface="Times New Roman" pitchFamily="18" charset="0"/>
              </a:rPr>
              <a:t>growing set of data records, </a:t>
            </a:r>
            <a:r>
              <a:rPr lang="en-IN" sz="2400" dirty="0">
                <a:cs typeface="Times New Roman" pitchFamily="18" charset="0"/>
              </a:rPr>
              <a:t>called </a:t>
            </a:r>
            <a:r>
              <a:rPr lang="en-IN" sz="2400" b="1" dirty="0">
                <a:cs typeface="Times New Roman" pitchFamily="18" charset="0"/>
              </a:rPr>
              <a:t>Blocks, </a:t>
            </a:r>
            <a:r>
              <a:rPr lang="en-IN" sz="2400" dirty="0">
                <a:cs typeface="Times New Roman" pitchFamily="18" charset="0"/>
              </a:rPr>
              <a:t>which are </a:t>
            </a:r>
            <a:r>
              <a:rPr lang="en-IN" sz="2400" b="1" dirty="0">
                <a:cs typeface="Times New Roman" pitchFamily="18" charset="0"/>
              </a:rPr>
              <a:t>linked using Cryptography. </a:t>
            </a:r>
          </a:p>
          <a:p>
            <a:pPr eaLnBrk="1" hangingPunct="1"/>
            <a:r>
              <a:rPr lang="en-IN" sz="2400" dirty="0">
                <a:cs typeface="Times New Roman" pitchFamily="18" charset="0"/>
              </a:rPr>
              <a:t>It is distributed in nature, meaning that</a:t>
            </a:r>
            <a:r>
              <a:rPr lang="en-IN" sz="2400" b="1" dirty="0">
                <a:cs typeface="Times New Roman" pitchFamily="18" charset="0"/>
              </a:rPr>
              <a:t> there is no master computer holding the entire chain.</a:t>
            </a:r>
          </a:p>
          <a:p>
            <a:pPr eaLnBrk="1" hangingPunct="1"/>
            <a:r>
              <a:rPr lang="en-IN" sz="2400" dirty="0">
                <a:cs typeface="Times New Roman" pitchFamily="18" charset="0"/>
              </a:rPr>
              <a:t>The </a:t>
            </a:r>
            <a:r>
              <a:rPr lang="en-IN" sz="2400" b="1" dirty="0">
                <a:cs typeface="Times New Roman" pitchFamily="18" charset="0"/>
              </a:rPr>
              <a:t>participating nodes</a:t>
            </a:r>
            <a:r>
              <a:rPr lang="en-IN" sz="2400" dirty="0">
                <a:cs typeface="Times New Roman" pitchFamily="18" charset="0"/>
              </a:rPr>
              <a:t> have a copy of the chain.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41845-2014-48AA-AEF7-9034C7B9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0"/>
            <a:ext cx="8229600" cy="56207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620688"/>
            <a:ext cx="8677564" cy="5976664"/>
          </a:xfrm>
        </p:spPr>
        <p:txBody>
          <a:bodyPr rtlCol="0">
            <a:noAutofit/>
          </a:bodyPr>
          <a:lstStyle/>
          <a:p>
            <a:pPr algn="just"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‘Consensus’ means that the nodes on the network agree on the same state of a blockchain, in a sense making it a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self-auditing ecosystem.</a:t>
            </a:r>
          </a:p>
          <a:p>
            <a:pPr algn="just"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When someone wants to add a transaction to the chain, 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all the participants in the network will validate it.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They do this by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applying an algorithm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to the transaction to verify its validity. </a:t>
            </a:r>
          </a:p>
          <a:p>
            <a:pPr algn="just"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Then it is up to a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majority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of the participants to agree that the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transaction is valid.</a:t>
            </a:r>
          </a:p>
          <a:p>
            <a:pPr algn="just"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set of approved transactions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is then bundled in a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block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, which gets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sent to all the nodes in the network.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They, in turn,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validate the new block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Each successive block contain 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a hash, which is a unique fingerprint, of the previous block.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32778-CA68-4A3D-A17F-E09AD178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2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C17E-C497-47BB-B5FA-12D85628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63" y="0"/>
            <a:ext cx="8911687" cy="1280890"/>
          </a:xfrm>
        </p:spPr>
        <p:txBody>
          <a:bodyPr/>
          <a:lstStyle/>
          <a:p>
            <a:pPr algn="ctr"/>
            <a:r>
              <a:rPr lang="en-IN" b="1" dirty="0">
                <a:cs typeface="Times New Roman" panose="02020603050405020304" pitchFamily="18" charset="0"/>
              </a:rPr>
              <a:t>Gartner’s Hype Cycle - 2019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D161CC-95A1-431A-BCFA-D6865B84A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472" y="640445"/>
            <a:ext cx="8793019" cy="60682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C4641-63E8-4ACD-AE55-F8E2C294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F486-918A-4790-B177-6246A922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The Genesis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EDF90-999C-4417-97D5-19440AD78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Genesis Block – first block of the blockchain usually numbered 0.</a:t>
            </a:r>
          </a:p>
          <a:p>
            <a:r>
              <a:rPr lang="en-IN" dirty="0"/>
              <a:t>The previous hash field of this block is 00000000000.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5B371-2E56-4D81-9CD1-1B38B95E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68FD576-4B97-4DF4-AED1-552524873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62" y="3009900"/>
            <a:ext cx="92773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955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pPr algn="ctr"/>
            <a:r>
              <a:rPr lang="en-US" b="1" dirty="0">
                <a:cs typeface="Times New Roman" pitchFamily="18" charset="0"/>
              </a:rPr>
              <a:t>MINING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80728"/>
            <a:ext cx="8229600" cy="5760640"/>
          </a:xfrm>
        </p:spPr>
        <p:txBody>
          <a:bodyPr/>
          <a:lstStyle/>
          <a:p>
            <a:pPr algn="just"/>
            <a:r>
              <a:rPr lang="en-IN" dirty="0">
                <a:cs typeface="Times New Roman" pitchFamily="18" charset="0"/>
              </a:rPr>
              <a:t>Each block contains a </a:t>
            </a:r>
            <a:r>
              <a:rPr lang="en-IN" b="1" dirty="0">
                <a:cs typeface="Times New Roman" pitchFamily="18" charset="0"/>
              </a:rPr>
              <a:t>SHA-256 </a:t>
            </a:r>
            <a:r>
              <a:rPr lang="en-IN" dirty="0">
                <a:cs typeface="Times New Roman" pitchFamily="18" charset="0"/>
              </a:rPr>
              <a:t>cryptographic hash of the previous block.</a:t>
            </a:r>
          </a:p>
          <a:p>
            <a:pPr algn="just"/>
            <a:r>
              <a:rPr lang="en-IN" dirty="0">
                <a:cs typeface="Times New Roman" pitchFamily="18" charset="0"/>
              </a:rPr>
              <a:t>Miners keep the blockchain </a:t>
            </a:r>
            <a:r>
              <a:rPr lang="en-IN" b="1" dirty="0">
                <a:cs typeface="Times New Roman" pitchFamily="18" charset="0"/>
              </a:rPr>
              <a:t>consistent</a:t>
            </a:r>
            <a:r>
              <a:rPr lang="en-IN" dirty="0">
                <a:cs typeface="Times New Roman" pitchFamily="18" charset="0"/>
              </a:rPr>
              <a:t>, </a:t>
            </a:r>
            <a:r>
              <a:rPr lang="en-IN" b="1" dirty="0">
                <a:cs typeface="Times New Roman" pitchFamily="18" charset="0"/>
              </a:rPr>
              <a:t>complete</a:t>
            </a:r>
            <a:r>
              <a:rPr lang="en-IN" dirty="0">
                <a:cs typeface="Times New Roman" pitchFamily="18" charset="0"/>
              </a:rPr>
              <a:t>, and </a:t>
            </a:r>
            <a:r>
              <a:rPr lang="en-IN" b="1" dirty="0">
                <a:cs typeface="Times New Roman" pitchFamily="18" charset="0"/>
              </a:rPr>
              <a:t>unalterable</a:t>
            </a:r>
            <a:r>
              <a:rPr lang="en-IN" dirty="0">
                <a:cs typeface="Times New Roman" pitchFamily="18" charset="0"/>
              </a:rPr>
              <a:t> by repeatedly grouping </a:t>
            </a:r>
            <a:r>
              <a:rPr lang="en-IN" b="1" dirty="0">
                <a:cs typeface="Times New Roman" pitchFamily="18" charset="0"/>
              </a:rPr>
              <a:t>newly broadcast transactions into a </a:t>
            </a:r>
            <a:r>
              <a:rPr lang="en-IN" b="1" i="1" dirty="0">
                <a:cs typeface="Times New Roman" pitchFamily="18" charset="0"/>
              </a:rPr>
              <a:t>block</a:t>
            </a:r>
            <a:r>
              <a:rPr lang="en-IN" dirty="0">
                <a:cs typeface="Times New Roman" pitchFamily="18" charset="0"/>
              </a:rPr>
              <a:t>, which is then </a:t>
            </a:r>
            <a:r>
              <a:rPr lang="en-IN" b="1" dirty="0">
                <a:cs typeface="Times New Roman" pitchFamily="18" charset="0"/>
              </a:rPr>
              <a:t>broadcast</a:t>
            </a:r>
            <a:r>
              <a:rPr lang="en-IN" dirty="0">
                <a:cs typeface="Times New Roman" pitchFamily="18" charset="0"/>
              </a:rPr>
              <a:t> </a:t>
            </a:r>
            <a:r>
              <a:rPr lang="en-IN" b="1" dirty="0">
                <a:cs typeface="Times New Roman" pitchFamily="18" charset="0"/>
              </a:rPr>
              <a:t>to the network </a:t>
            </a:r>
            <a:r>
              <a:rPr lang="en-IN" dirty="0">
                <a:cs typeface="Times New Roman" pitchFamily="18" charset="0"/>
              </a:rPr>
              <a:t>and verified by recipient nodes.</a:t>
            </a:r>
          </a:p>
        </p:txBody>
      </p:sp>
      <p:pic>
        <p:nvPicPr>
          <p:cNvPr id="1026" name="Picture 2" descr="C:\Users\SONY\Pictures\New folder\1_ZnjWpHiBDUN69X-JARIBu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31301"/>
            <a:ext cx="8856984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BDCAC-5447-48D8-9C73-C79B9CBE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8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3823"/>
            <a:ext cx="8229600" cy="7249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FORMING  A  CHAIN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9677" t="14754" r="22888" b="19942"/>
          <a:stretch/>
        </p:blipFill>
        <p:spPr bwMode="auto">
          <a:xfrm>
            <a:off x="1668016" y="676516"/>
            <a:ext cx="8892480" cy="60648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09B1B-4687-4D5E-A286-9845E1491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47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Times New Roman" pitchFamily="18" charset="0"/>
              </a:rPr>
              <a:t>CONSENSUS MECHANISM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D15BE-FD80-4ABB-BB90-DB9F4802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505F7-47B2-4086-A47A-60FB9890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Consensus protocols- set of rules that decide how a blockchain agrees to adding a new block.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1536325-DBF3-4B0E-94AF-CEE80785C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24" y="2817091"/>
            <a:ext cx="5433064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98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692696"/>
            <a:ext cx="8229600" cy="1143000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PROOF OF WORK -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PoW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1" y="2204864"/>
            <a:ext cx="6290111" cy="36004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70F35-536E-4577-A9C5-52136BD5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41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43" y="31723"/>
            <a:ext cx="9128657" cy="682627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1C6F4-5AE0-46C3-854D-37D3527E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9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53309"/>
            <a:ext cx="8915400" cy="4257913"/>
          </a:xfrm>
        </p:spPr>
        <p:txBody>
          <a:bodyPr>
            <a:normAutofit/>
          </a:bodyPr>
          <a:lstStyle/>
          <a:p>
            <a:pPr algn="just"/>
            <a:r>
              <a:rPr lang="en-IN" sz="2000" dirty="0">
                <a:cs typeface="Times New Roman" pitchFamily="18" charset="0"/>
              </a:rPr>
              <a:t>Transactions are bundled together into what we call a block</a:t>
            </a:r>
          </a:p>
          <a:p>
            <a:pPr algn="just"/>
            <a:r>
              <a:rPr lang="en-IN" sz="2000" dirty="0">
                <a:cs typeface="Times New Roman" pitchFamily="18" charset="0"/>
              </a:rPr>
              <a:t>Miners verify that transactions within each block are legitimate</a:t>
            </a:r>
          </a:p>
          <a:p>
            <a:pPr algn="just"/>
            <a:r>
              <a:rPr lang="en-IN" sz="2000" dirty="0">
                <a:cs typeface="Times New Roman" pitchFamily="18" charset="0"/>
              </a:rPr>
              <a:t>To do so, miners should </a:t>
            </a:r>
            <a:r>
              <a:rPr lang="en-IN" sz="2000" b="1" dirty="0">
                <a:cs typeface="Times New Roman" pitchFamily="18" charset="0"/>
              </a:rPr>
              <a:t>solve a mathematical puzzle known as proof-of-work problem</a:t>
            </a:r>
            <a:endParaRPr lang="en-IN" sz="2000" dirty="0">
              <a:cs typeface="Times New Roman" pitchFamily="18" charset="0"/>
            </a:endParaRPr>
          </a:p>
          <a:p>
            <a:pPr algn="just"/>
            <a:r>
              <a:rPr lang="en-IN" sz="2000" dirty="0">
                <a:cs typeface="Times New Roman" pitchFamily="18" charset="0"/>
              </a:rPr>
              <a:t>A </a:t>
            </a:r>
            <a:r>
              <a:rPr lang="en-IN" sz="2000" b="1" dirty="0">
                <a:cs typeface="Times New Roman" pitchFamily="18" charset="0"/>
              </a:rPr>
              <a:t>reward</a:t>
            </a:r>
            <a:r>
              <a:rPr lang="en-IN" sz="2000" dirty="0">
                <a:cs typeface="Times New Roman" pitchFamily="18" charset="0"/>
              </a:rPr>
              <a:t> is given to the first miner who solves each blocks problem</a:t>
            </a:r>
          </a:p>
          <a:p>
            <a:pPr algn="just"/>
            <a:r>
              <a:rPr lang="en-IN" sz="2000" b="1" dirty="0">
                <a:cs typeface="Times New Roman" pitchFamily="18" charset="0"/>
              </a:rPr>
              <a:t>Verified transactions </a:t>
            </a:r>
            <a:r>
              <a:rPr lang="en-IN" sz="2000" dirty="0">
                <a:cs typeface="Times New Roman" pitchFamily="18" charset="0"/>
              </a:rPr>
              <a:t>are stored in the public blockchain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E2998-B02D-44A3-AED5-7BB4C38D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74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70" y="404664"/>
            <a:ext cx="7870762" cy="604867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FFB31-055E-4797-B829-1BE1A24D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0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5796"/>
            <a:ext cx="8229600" cy="63408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8E62F-6880-48E4-AE22-F3257D33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624"/>
            <a:ext cx="9144000" cy="674136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A4ADE-860B-4B0D-8E00-0299F6AB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9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A0CC3-12A3-4886-A245-ECBA308A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8F2DB7-B756-4AB3-8404-3EB72D58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616" y="0"/>
            <a:ext cx="9855711" cy="68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CDE4-837F-480D-8B61-CE467289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44" name="Picture 4" descr="Image result for types of Blockchain">
            <a:extLst>
              <a:ext uri="{FF2B5EF4-FFF2-40B4-BE49-F238E27FC236}">
                <a16:creationId xmlns:a16="http://schemas.microsoft.com/office/drawing/2014/main" id="{9D617A99-9685-428F-A135-3909519F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18" y="1411576"/>
            <a:ext cx="7523275" cy="423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930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1948-A0E4-42A7-9EC5-77F3A70E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cs typeface="Times New Roman" pitchFamily="18" charset="0"/>
              </a:rPr>
              <a:t>Public blockchains – Permission-less BC</a:t>
            </a:r>
            <a:br>
              <a:rPr lang="en-IN" b="1" dirty="0"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E8FE-D825-4728-8BE0-166587F6C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68582"/>
            <a:ext cx="8915400" cy="4442640"/>
          </a:xfrm>
        </p:spPr>
        <p:txBody>
          <a:bodyPr/>
          <a:lstStyle/>
          <a:p>
            <a:pPr lvl="1"/>
            <a:r>
              <a:rPr lang="en-IN" dirty="0">
                <a:cs typeface="Times New Roman" pitchFamily="18" charset="0"/>
              </a:rPr>
              <a:t>A public blockchain has absolutely no access restrictions.</a:t>
            </a:r>
          </a:p>
          <a:p>
            <a:pPr lvl="1"/>
            <a:r>
              <a:rPr lang="en-IN" dirty="0">
                <a:cs typeface="Times New Roman" pitchFamily="18" charset="0"/>
              </a:rPr>
              <a:t>Anyone with an internet connection can send transactions to it as well as become a validator</a:t>
            </a:r>
          </a:p>
          <a:p>
            <a:pPr lvl="1"/>
            <a:r>
              <a:rPr lang="en-IN" dirty="0" err="1">
                <a:cs typeface="Times New Roman" pitchFamily="18" charset="0"/>
              </a:rPr>
              <a:t>Eg</a:t>
            </a:r>
            <a:r>
              <a:rPr lang="en-IN" dirty="0">
                <a:cs typeface="Times New Roman" pitchFamily="18" charset="0"/>
              </a:rPr>
              <a:t>:- Bitcoin, Ethereum, Litecoin.</a:t>
            </a:r>
            <a:endParaRPr lang="en-IN" b="1" dirty="0"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ED645-5AE8-4E64-BACB-38A28C50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1266" name="Picture 2" descr="Image result for public blockchain images">
            <a:extLst>
              <a:ext uri="{FF2B5EF4-FFF2-40B4-BE49-F238E27FC236}">
                <a16:creationId xmlns:a16="http://schemas.microsoft.com/office/drawing/2014/main" id="{FDBE9AB3-EED7-4194-B18C-A99595C4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4" y="2807855"/>
            <a:ext cx="10169236" cy="404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904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0153-DE31-432F-9814-2E303624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cs typeface="Times New Roman" pitchFamily="18" charset="0"/>
              </a:rPr>
              <a:t>Private blockchains – Permissioned BC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302" y="970344"/>
            <a:ext cx="8915400" cy="3777622"/>
          </a:xfrm>
        </p:spPr>
        <p:txBody>
          <a:bodyPr>
            <a:normAutofit/>
          </a:bodyPr>
          <a:lstStyle/>
          <a:p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IN" sz="1800" dirty="0">
                <a:cs typeface="Times New Roman" pitchFamily="18" charset="0"/>
              </a:rPr>
              <a:t>One cannot join it unless invited by the network administrators</a:t>
            </a:r>
          </a:p>
          <a:p>
            <a:pPr lvl="1"/>
            <a:r>
              <a:rPr lang="en-IN" sz="1800" dirty="0">
                <a:cs typeface="Times New Roman" pitchFamily="18" charset="0"/>
              </a:rPr>
              <a:t>Participant and validator access is restricted.</a:t>
            </a:r>
          </a:p>
          <a:p>
            <a:pPr lvl="1"/>
            <a:r>
              <a:rPr lang="en-US" sz="1800" dirty="0" err="1">
                <a:cs typeface="Times New Roman" pitchFamily="18" charset="0"/>
              </a:rPr>
              <a:t>Eg</a:t>
            </a:r>
            <a:r>
              <a:rPr lang="en-US" sz="1800" dirty="0">
                <a:cs typeface="Times New Roman" pitchFamily="18" charset="0"/>
              </a:rPr>
              <a:t>:- Multichain, Hyperledger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DDF0-4BB9-47E4-BCB7-89B0E056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2290" name="Picture 2" descr="Related image">
            <a:extLst>
              <a:ext uri="{FF2B5EF4-FFF2-40B4-BE49-F238E27FC236}">
                <a16:creationId xmlns:a16="http://schemas.microsoft.com/office/drawing/2014/main" id="{F7B153AF-08C0-4343-92A2-1D2F47F3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91" y="2527222"/>
            <a:ext cx="9864435" cy="420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74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23D0-AD1E-4263-AD01-C43D982A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cs typeface="Times New Roman" pitchFamily="18" charset="0"/>
              </a:rPr>
              <a:t>Consortium blockchain </a:t>
            </a:r>
            <a:br>
              <a:rPr lang="en-IN" b="1" dirty="0"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7A99A-8A27-4F6C-B9A5-7FA226E54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884" y="1905000"/>
            <a:ext cx="8915400" cy="4608895"/>
          </a:xfrm>
        </p:spPr>
        <p:txBody>
          <a:bodyPr>
            <a:normAutofit/>
          </a:bodyPr>
          <a:lstStyle/>
          <a:p>
            <a:pPr lvl="1"/>
            <a:r>
              <a:rPr lang="en-IN" sz="2000" dirty="0">
                <a:cs typeface="Times New Roman" pitchFamily="18" charset="0"/>
              </a:rPr>
              <a:t>A consortium blockchain is often said to be </a:t>
            </a:r>
            <a:r>
              <a:rPr lang="en-IN" sz="2000" b="1" dirty="0">
                <a:cs typeface="Times New Roman" pitchFamily="18" charset="0"/>
              </a:rPr>
              <a:t>semi-decentralized</a:t>
            </a:r>
          </a:p>
          <a:p>
            <a:pPr lvl="1"/>
            <a:r>
              <a:rPr lang="en-IN" sz="2000" dirty="0">
                <a:cs typeface="Times New Roman" pitchFamily="18" charset="0"/>
              </a:rPr>
              <a:t>Permissioned but instead a </a:t>
            </a:r>
            <a:r>
              <a:rPr lang="en-IN" sz="2000" b="1" dirty="0">
                <a:cs typeface="Times New Roman" pitchFamily="18" charset="0"/>
              </a:rPr>
              <a:t>single organization </a:t>
            </a:r>
            <a:r>
              <a:rPr lang="en-IN" sz="2000" dirty="0">
                <a:cs typeface="Times New Roman" pitchFamily="18" charset="0"/>
              </a:rPr>
              <a:t>is controlling it</a:t>
            </a:r>
          </a:p>
          <a:p>
            <a:pPr lvl="1"/>
            <a:r>
              <a:rPr lang="en-IN" sz="2000" dirty="0">
                <a:cs typeface="Times New Roman" pitchFamily="18" charset="0"/>
              </a:rPr>
              <a:t>The administrators of a consortium chain restrict users' reading rights and only allow a limited set of trusted nodes to execute a consensus protocol</a:t>
            </a:r>
          </a:p>
          <a:p>
            <a:pPr lvl="1"/>
            <a:r>
              <a:rPr lang="en-IN" sz="2000" dirty="0" err="1">
                <a:cs typeface="Times New Roman" pitchFamily="18" charset="0"/>
              </a:rPr>
              <a:t>Eg</a:t>
            </a:r>
            <a:r>
              <a:rPr lang="en-IN" sz="2000" dirty="0">
                <a:cs typeface="Times New Roman" pitchFamily="18" charset="0"/>
              </a:rPr>
              <a:t>: </a:t>
            </a:r>
            <a:r>
              <a:rPr lang="en-IN" dirty="0"/>
              <a:t>Energy Web Foundation, R3</a:t>
            </a:r>
          </a:p>
          <a:p>
            <a:pPr lvl="1"/>
            <a:endParaRPr lang="en-IN" sz="2000" dirty="0">
              <a:cs typeface="Times New Roman" pitchFamily="18" charset="0"/>
            </a:endParaRPr>
          </a:p>
          <a:p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073DF-0CCA-4068-8923-C02759F8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01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578D-C005-489F-80C7-515A0E48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Hybrid blockchain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8595-E387-48BF-B30A-ACD8A076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hybrid blockchain is a combination of the private and public blockchain</a:t>
            </a:r>
          </a:p>
          <a:p>
            <a:r>
              <a:rPr lang="en-US" dirty="0"/>
              <a:t>It uses the features of both types of blockchains that is one can have a </a:t>
            </a:r>
            <a:r>
              <a:rPr lang="en-US" b="1" dirty="0"/>
              <a:t>private permission-based system </a:t>
            </a:r>
            <a:r>
              <a:rPr lang="en-US" dirty="0"/>
              <a:t>as well as a </a:t>
            </a:r>
            <a:r>
              <a:rPr lang="en-US" b="1" dirty="0"/>
              <a:t>public permission-less system</a:t>
            </a:r>
          </a:p>
          <a:p>
            <a:r>
              <a:rPr lang="en-US" dirty="0"/>
              <a:t>Only a </a:t>
            </a:r>
            <a:r>
              <a:rPr lang="en-US" b="1" dirty="0"/>
              <a:t>selected section of data or records </a:t>
            </a:r>
            <a:r>
              <a:rPr lang="en-US" dirty="0"/>
              <a:t>from the blockchain can be allowed to go public keeping the rest as </a:t>
            </a:r>
            <a:r>
              <a:rPr lang="en-US" b="1" dirty="0"/>
              <a:t>confidential in the private network.</a:t>
            </a:r>
          </a:p>
          <a:p>
            <a:r>
              <a:rPr lang="en-US" b="1" dirty="0" err="1"/>
              <a:t>Eg</a:t>
            </a:r>
            <a:r>
              <a:rPr lang="en-US" b="1" dirty="0"/>
              <a:t>: </a:t>
            </a:r>
            <a:r>
              <a:rPr lang="en-IN" dirty="0" err="1"/>
              <a:t>Dragonchain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E925-C8D6-480D-9BF5-9AA8ED04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20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AC25B-A519-4C03-A01A-D554EC2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3314" name="Picture 2" descr="Image result for consortium blockchain examples">
            <a:extLst>
              <a:ext uri="{FF2B5EF4-FFF2-40B4-BE49-F238E27FC236}">
                <a16:creationId xmlns:a16="http://schemas.microsoft.com/office/drawing/2014/main" id="{305C8783-6B78-402E-9E57-353552F3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953" y="463983"/>
            <a:ext cx="9557754" cy="60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837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5356E-2CB9-47DF-9B6C-79A4CA11B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8110" y="2512292"/>
            <a:ext cx="9260176" cy="2828508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cs typeface="Times New Roman" panose="02020603050405020304" pitchFamily="18" charset="0"/>
              </a:rPr>
              <a:t>Blockchain Platforms </a:t>
            </a:r>
            <a:br>
              <a:rPr lang="en-IN" b="1" dirty="0">
                <a:cs typeface="Times New Roman" panose="02020603050405020304" pitchFamily="18" charset="0"/>
              </a:rPr>
            </a:br>
            <a:r>
              <a:rPr lang="en-IN" b="1" dirty="0">
                <a:cs typeface="Times New Roman" panose="02020603050405020304" pitchFamily="18" charset="0"/>
              </a:rPr>
              <a:t> </a:t>
            </a:r>
            <a:br>
              <a:rPr lang="en-IN" b="1" dirty="0">
                <a:cs typeface="Times New Roman" panose="02020603050405020304" pitchFamily="18" charset="0"/>
              </a:rPr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80993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D3E48-F4F2-4790-B6F6-AEE2F428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982711-118B-4A5C-87DA-9131ECD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82596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93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2D329-6372-4AF5-A3CE-DE090A83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4340" name="Picture 4" descr="Related image">
            <a:extLst>
              <a:ext uri="{FF2B5EF4-FFF2-40B4-BE49-F238E27FC236}">
                <a16:creationId xmlns:a16="http://schemas.microsoft.com/office/drawing/2014/main" id="{9D57A286-3DB7-4661-8BA0-A0610EF3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60" y="1503889"/>
            <a:ext cx="5131955" cy="4105564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601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B174-8D54-41E5-A06C-4183CE16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579" y="970344"/>
            <a:ext cx="8911687" cy="1280890"/>
          </a:xfrm>
        </p:spPr>
        <p:txBody>
          <a:bodyPr/>
          <a:lstStyle/>
          <a:p>
            <a:pPr algn="ctr"/>
            <a:r>
              <a:rPr lang="en-IN" b="1" dirty="0">
                <a:cs typeface="Times New Roman" panose="02020603050405020304" pitchFamily="18" charset="0"/>
              </a:rPr>
              <a:t>Ethereum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95738-3A55-47E5-9650-A2E2832B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Creator/Developer - </a:t>
            </a:r>
            <a:r>
              <a:rPr lang="en-US" b="1" dirty="0" err="1"/>
              <a:t>Vitalik</a:t>
            </a:r>
            <a:r>
              <a:rPr lang="en-US" b="1" dirty="0"/>
              <a:t> </a:t>
            </a:r>
            <a:r>
              <a:rPr lang="en-US" b="1" dirty="0" err="1"/>
              <a:t>Buterin</a:t>
            </a:r>
            <a:endParaRPr lang="en-US" b="1" dirty="0"/>
          </a:p>
          <a:p>
            <a:r>
              <a:rPr lang="en-US" dirty="0"/>
              <a:t>Launched in </a:t>
            </a:r>
            <a:r>
              <a:rPr lang="en-US" b="1" dirty="0"/>
              <a:t>2013</a:t>
            </a:r>
            <a:r>
              <a:rPr lang="en-US" dirty="0"/>
              <a:t>, Ethereum is the world’s leading programmable blockchain (At the age of 19)</a:t>
            </a:r>
          </a:p>
          <a:p>
            <a:r>
              <a:rPr lang="en-US" dirty="0"/>
              <a:t>Ethereum has a native cryptocurrency called </a:t>
            </a:r>
            <a:r>
              <a:rPr lang="en-US" b="1" dirty="0"/>
              <a:t>Ether (ETH)</a:t>
            </a:r>
          </a:p>
          <a:p>
            <a:r>
              <a:rPr lang="en-US" dirty="0"/>
              <a:t>Ethereum is programmable, which means that developers can use it to build new kinds of applications and blockchain projects.</a:t>
            </a:r>
          </a:p>
          <a:p>
            <a:r>
              <a:rPr lang="en-US" dirty="0"/>
              <a:t>Decentralized applications (or “</a:t>
            </a:r>
            <a:r>
              <a:rPr lang="en-US" b="1" dirty="0" err="1"/>
              <a:t>dapps</a:t>
            </a:r>
            <a:r>
              <a:rPr lang="en-US" dirty="0"/>
              <a:t>”) gain the benefits of cryptocurrency and blockchain technology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https://www.stateofthedapps.com/rankings/platform/ethereum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928B3-FC68-4EE6-BE2F-59107885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04A1654-05A4-407C-B2F2-D77B149EC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573" y="1052946"/>
            <a:ext cx="2231003" cy="14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BA36-E434-4085-9C05-5F37B5F4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325" y="180765"/>
            <a:ext cx="8911687" cy="528797"/>
          </a:xfrm>
        </p:spPr>
        <p:txBody>
          <a:bodyPr>
            <a:noAutofit/>
          </a:bodyPr>
          <a:lstStyle/>
          <a:p>
            <a:pPr algn="ctr"/>
            <a:r>
              <a:rPr lang="en-IN" b="1" dirty="0"/>
              <a:t>Cryptographic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4EE10-4431-4076-A770-E1507386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106" y="1671780"/>
            <a:ext cx="8915400" cy="4456545"/>
          </a:xfrm>
        </p:spPr>
        <p:txBody>
          <a:bodyPr/>
          <a:lstStyle/>
          <a:p>
            <a:r>
              <a:rPr lang="en-IN" dirty="0"/>
              <a:t>Symmetric &amp; Asymmetric Cryptosystem</a:t>
            </a:r>
          </a:p>
          <a:p>
            <a:endParaRPr lang="en-IN" dirty="0"/>
          </a:p>
          <a:p>
            <a:r>
              <a:rPr lang="en-IN" dirty="0"/>
              <a:t>Hash Function</a:t>
            </a:r>
          </a:p>
          <a:p>
            <a:endParaRPr lang="en-IN" dirty="0"/>
          </a:p>
          <a:p>
            <a:r>
              <a:rPr lang="en-IN" dirty="0"/>
              <a:t>Digital Signatures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1520C-75E5-49B5-8B8B-4BB8EF5D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2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8640"/>
            <a:ext cx="8640960" cy="640871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49476-F960-48BC-A42F-94CBA4B9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75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488" y="547910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cs typeface="Times New Roman" pitchFamily="18" charset="0"/>
              </a:rPr>
              <a:t>SMART CONTRACTS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7565" y="1828800"/>
            <a:ext cx="9421090" cy="4294858"/>
          </a:xfrm>
        </p:spPr>
        <p:txBody>
          <a:bodyPr>
            <a:normAutofit/>
          </a:bodyPr>
          <a:lstStyle/>
          <a:p>
            <a:pPr algn="just"/>
            <a:r>
              <a:rPr lang="en-IN" sz="2000" dirty="0">
                <a:cs typeface="Times New Roman" pitchFamily="18" charset="0"/>
              </a:rPr>
              <a:t>Smart contracts were first proposed by </a:t>
            </a:r>
            <a:r>
              <a:rPr lang="en-IN" sz="2000" b="1" dirty="0">
                <a:cs typeface="Times New Roman" pitchFamily="18" charset="0"/>
              </a:rPr>
              <a:t>Nick </a:t>
            </a:r>
            <a:r>
              <a:rPr lang="en-IN" sz="2000" b="1" dirty="0" err="1">
                <a:cs typeface="Times New Roman" pitchFamily="18" charset="0"/>
              </a:rPr>
              <a:t>Szabo</a:t>
            </a:r>
            <a:r>
              <a:rPr lang="en-IN" sz="2000" b="1" dirty="0">
                <a:cs typeface="Times New Roman" pitchFamily="18" charset="0"/>
              </a:rPr>
              <a:t>, who coined the term</a:t>
            </a:r>
            <a:endParaRPr lang="en-IN" sz="2000" dirty="0">
              <a:cs typeface="Times New Roman" pitchFamily="18" charset="0"/>
            </a:endParaRPr>
          </a:p>
          <a:p>
            <a:pPr algn="just"/>
            <a:r>
              <a:rPr lang="en-IN" sz="2000" dirty="0">
                <a:cs typeface="Times New Roman" pitchFamily="18" charset="0"/>
              </a:rPr>
              <a:t>A </a:t>
            </a:r>
            <a:r>
              <a:rPr lang="en-IN" sz="2000" b="1" dirty="0">
                <a:cs typeface="Times New Roman" pitchFamily="18" charset="0"/>
              </a:rPr>
              <a:t>smart contract</a:t>
            </a:r>
            <a:r>
              <a:rPr lang="en-IN" sz="2000" dirty="0">
                <a:cs typeface="Times New Roman" pitchFamily="18" charset="0"/>
              </a:rPr>
              <a:t> is a </a:t>
            </a:r>
            <a:r>
              <a:rPr lang="en-IN" sz="2000" b="1" dirty="0">
                <a:cs typeface="Times New Roman" pitchFamily="18" charset="0"/>
              </a:rPr>
              <a:t>computer protocol </a:t>
            </a:r>
            <a:r>
              <a:rPr lang="en-IN" sz="2000" dirty="0">
                <a:cs typeface="Times New Roman" pitchFamily="18" charset="0"/>
              </a:rPr>
              <a:t>intended to digitally facilitate, verify, or enforce the negotiation or performance of a contract</a:t>
            </a:r>
          </a:p>
          <a:p>
            <a:pPr algn="just"/>
            <a:r>
              <a:rPr lang="en-IN" sz="2000" dirty="0">
                <a:cs typeface="Times New Roman" pitchFamily="18" charset="0"/>
              </a:rPr>
              <a:t>Smart contracts allow the performance of credible transactions without third parties. These transactions are </a:t>
            </a:r>
            <a:r>
              <a:rPr lang="en-IN" sz="2000" b="1" dirty="0">
                <a:cs typeface="Times New Roman" pitchFamily="18" charset="0"/>
              </a:rPr>
              <a:t>traceable and irreversible</a:t>
            </a:r>
          </a:p>
          <a:p>
            <a:pPr algn="just"/>
            <a:r>
              <a:rPr lang="en-US" sz="2000" dirty="0">
                <a:cs typeface="Times New Roman" pitchFamily="18" charset="0"/>
              </a:rPr>
              <a:t>They are </a:t>
            </a:r>
            <a:r>
              <a:rPr lang="en-US" sz="2000" b="1" dirty="0">
                <a:cs typeface="Times New Roman" pitchFamily="18" charset="0"/>
              </a:rPr>
              <a:t>self verifying, tamper resistant</a:t>
            </a:r>
            <a:endParaRPr lang="en-IN" sz="2000" b="1" dirty="0">
              <a:cs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9BD6D-9F66-4288-894C-8A3C935D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7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10" y="0"/>
            <a:ext cx="9144000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A4A5C-828C-4147-915D-72076DD1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92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44" y="0"/>
            <a:ext cx="9809019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2F15E-5E6B-43F4-8E85-904A5B31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39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C7D22CF-8023-4FAB-88E6-7EE1C007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598" y="340473"/>
            <a:ext cx="8911687" cy="740181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cs typeface="Times New Roman" panose="02020603050405020304" pitchFamily="18" charset="0"/>
              </a:rPr>
              <a:t>Hyperledger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5E8B-7E7C-46E6-865E-309915754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080654"/>
            <a:ext cx="8915400" cy="4830568"/>
          </a:xfrm>
        </p:spPr>
        <p:txBody>
          <a:bodyPr/>
          <a:lstStyle/>
          <a:p>
            <a:r>
              <a:rPr lang="en-IN" dirty="0"/>
              <a:t>Created by the </a:t>
            </a:r>
            <a:r>
              <a:rPr lang="en-IN" b="1" dirty="0"/>
              <a:t>IBM and Linux Foundation</a:t>
            </a:r>
          </a:p>
          <a:p>
            <a:r>
              <a:rPr lang="en-US" dirty="0"/>
              <a:t>Is the modular blockchain framework that has become the standard for </a:t>
            </a:r>
            <a:r>
              <a:rPr lang="en-US" b="1" dirty="0"/>
              <a:t>enterprise blockchain platforms</a:t>
            </a:r>
          </a:p>
          <a:p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6BAAA-2D79-4FAD-A972-8DDCD57F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5364" name="Picture 4" descr="Image result for hyperledger blockchain framework">
            <a:extLst>
              <a:ext uri="{FF2B5EF4-FFF2-40B4-BE49-F238E27FC236}">
                <a16:creationId xmlns:a16="http://schemas.microsoft.com/office/drawing/2014/main" id="{938D3D4C-C7E2-4691-9525-AF65178FF53B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598" y="2451075"/>
            <a:ext cx="9617547" cy="420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824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F9B1-3A16-4ABE-A693-88CA13B7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6386" name="Picture 2" descr="Image result for hyperledger blockchain framework">
            <a:extLst>
              <a:ext uri="{FF2B5EF4-FFF2-40B4-BE49-F238E27FC236}">
                <a16:creationId xmlns:a16="http://schemas.microsoft.com/office/drawing/2014/main" id="{DDB86E8F-C3A2-4E01-A612-BDFB7469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436" y="73891"/>
            <a:ext cx="975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06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27856"/>
            <a:ext cx="82296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PROS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68761"/>
            <a:ext cx="8229600" cy="54005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5F203-6047-4965-BA8C-679AC9BE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84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0"/>
            <a:ext cx="82296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4"/>
            <a:ext cx="8928992" cy="56166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7AD76-13EE-47D8-87CE-5766E9CB0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74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9E19-7BCF-4A47-844F-3E052BC6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Where can Blockchain be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28B56-1B60-4D7D-8C66-73084AA96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FITS Model</a:t>
            </a:r>
            <a:r>
              <a:rPr lang="en-IN" dirty="0"/>
              <a:t>:  -Dr. Adrian, Lawyer </a:t>
            </a:r>
          </a:p>
          <a:p>
            <a:pPr lvl="1"/>
            <a:r>
              <a:rPr lang="en-IN" dirty="0"/>
              <a:t>Fraud – Fraudulent operations can result in massive losses and legal problems. </a:t>
            </a:r>
          </a:p>
          <a:p>
            <a:pPr lvl="1"/>
            <a:r>
              <a:rPr lang="en-IN" dirty="0"/>
              <a:t>Intermediaries – Agents or Regulators take up lot of your time and money.</a:t>
            </a:r>
          </a:p>
          <a:p>
            <a:pPr lvl="1"/>
            <a:r>
              <a:rPr lang="en-IN" dirty="0"/>
              <a:t>Throughput – Govt. registrations or TXNs that take days to process.</a:t>
            </a:r>
          </a:p>
          <a:p>
            <a:pPr lvl="1"/>
            <a:r>
              <a:rPr lang="en-IN" dirty="0"/>
              <a:t>Stable data – Authenticity of data is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6B59A-CCA6-4947-A043-077200D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82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Times New Roman" pitchFamily="18" charset="0"/>
              </a:rPr>
              <a:t>ISSUES SO FAR !!!!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557" y="1726595"/>
            <a:ext cx="8915400" cy="450729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>
                <a:cs typeface="Times New Roman" pitchFamily="18" charset="0"/>
              </a:rPr>
              <a:t>An independent candidate who contested the February 21 </a:t>
            </a:r>
            <a:r>
              <a:rPr lang="en-IN" dirty="0" err="1">
                <a:cs typeface="Times New Roman" pitchFamily="18" charset="0"/>
              </a:rPr>
              <a:t>Brihan</a:t>
            </a:r>
            <a:r>
              <a:rPr lang="en-IN" dirty="0">
                <a:cs typeface="Times New Roman" pitchFamily="18" charset="0"/>
              </a:rPr>
              <a:t> Mumbai Municipal Corporation (BMC) poll has asked the State Election Commission (SEC) to probe what he called as </a:t>
            </a:r>
            <a:r>
              <a:rPr lang="en-IN" b="1" dirty="0">
                <a:cs typeface="Times New Roman" pitchFamily="18" charset="0"/>
              </a:rPr>
              <a:t>‘disappearance’ of votes </a:t>
            </a:r>
            <a:r>
              <a:rPr lang="en-IN" dirty="0">
                <a:cs typeface="Times New Roman" pitchFamily="18" charset="0"/>
              </a:rPr>
              <a:t>cast by him and his family members</a:t>
            </a:r>
          </a:p>
          <a:p>
            <a:pPr algn="just"/>
            <a:endParaRPr lang="en-IN" dirty="0">
              <a:cs typeface="Times New Roman" pitchFamily="18" charset="0"/>
            </a:endParaRPr>
          </a:p>
          <a:p>
            <a:pPr algn="just"/>
            <a:r>
              <a:rPr lang="en-IN" dirty="0">
                <a:cs typeface="Times New Roman" pitchFamily="18" charset="0"/>
              </a:rPr>
              <a:t>Does Amazon/ Flipkart/ Snapdeal sell </a:t>
            </a:r>
            <a:r>
              <a:rPr lang="en-IN" b="1" dirty="0">
                <a:cs typeface="Times New Roman" pitchFamily="18" charset="0"/>
              </a:rPr>
              <a:t>duplicate product </a:t>
            </a:r>
            <a:r>
              <a:rPr lang="en-IN" dirty="0">
                <a:cs typeface="Times New Roman" pitchFamily="18" charset="0"/>
              </a:rPr>
              <a:t>(or replica of original product)?</a:t>
            </a:r>
          </a:p>
          <a:p>
            <a:pPr algn="just"/>
            <a:endParaRPr lang="en-IN" dirty="0">
              <a:cs typeface="Times New Roman" pitchFamily="18" charset="0"/>
            </a:endParaRPr>
          </a:p>
          <a:p>
            <a:pPr algn="just"/>
            <a:r>
              <a:rPr lang="en-US" dirty="0">
                <a:cs typeface="Times New Roman" pitchFamily="18" charset="0"/>
              </a:rPr>
              <a:t>Food / Medicine being sold beyond </a:t>
            </a:r>
            <a:r>
              <a:rPr lang="en-US" b="1" dirty="0">
                <a:cs typeface="Times New Roman" pitchFamily="18" charset="0"/>
              </a:rPr>
              <a:t>expiry dates</a:t>
            </a:r>
          </a:p>
          <a:p>
            <a:pPr algn="just"/>
            <a:endParaRPr lang="en-US" dirty="0">
              <a:cs typeface="Times New Roman" pitchFamily="18" charset="0"/>
            </a:endParaRPr>
          </a:p>
          <a:p>
            <a:pPr algn="just"/>
            <a:r>
              <a:rPr lang="en-US" b="1" dirty="0">
                <a:cs typeface="Times New Roman" pitchFamily="18" charset="0"/>
              </a:rPr>
              <a:t>Medical Records being tampered</a:t>
            </a:r>
            <a:r>
              <a:rPr lang="en-US" dirty="0">
                <a:cs typeface="Times New Roman" pitchFamily="18" charset="0"/>
              </a:rPr>
              <a:t> and medicines to be given to patients were altered.</a:t>
            </a:r>
          </a:p>
          <a:p>
            <a:pPr algn="just"/>
            <a:endParaRPr lang="en-US" dirty="0">
              <a:cs typeface="Times New Roman" pitchFamily="18" charset="0"/>
            </a:endParaRPr>
          </a:p>
          <a:p>
            <a:pPr algn="just" fontAlgn="base"/>
            <a:r>
              <a:rPr lang="en-IN" dirty="0">
                <a:cs typeface="Times New Roman" pitchFamily="18" charset="0"/>
              </a:rPr>
              <a:t>Telecom Regulatory Authority of India (</a:t>
            </a:r>
            <a:r>
              <a:rPr lang="en-IN" dirty="0" err="1">
                <a:cs typeface="Times New Roman" pitchFamily="18" charset="0"/>
              </a:rPr>
              <a:t>Trai</a:t>
            </a:r>
            <a:r>
              <a:rPr lang="en-IN" dirty="0">
                <a:cs typeface="Times New Roman" pitchFamily="18" charset="0"/>
              </a:rPr>
              <a:t>) chairman, R S Sharma’s </a:t>
            </a:r>
            <a:r>
              <a:rPr lang="en-IN" dirty="0" err="1">
                <a:cs typeface="Times New Roman" pitchFamily="18" charset="0"/>
              </a:rPr>
              <a:t>Aadhar</a:t>
            </a:r>
            <a:r>
              <a:rPr lang="en-IN" dirty="0">
                <a:cs typeface="Times New Roman" pitchFamily="18" charset="0"/>
              </a:rPr>
              <a:t> card Issue- Hackers posted screenshots of sending </a:t>
            </a:r>
            <a:r>
              <a:rPr lang="en-IN" b="1" dirty="0">
                <a:cs typeface="Times New Roman" pitchFamily="18" charset="0"/>
              </a:rPr>
              <a:t>Re 1</a:t>
            </a:r>
            <a:r>
              <a:rPr lang="en-IN" dirty="0">
                <a:cs typeface="Times New Roman" pitchFamily="18" charset="0"/>
              </a:rPr>
              <a:t> to Sharma via </a:t>
            </a:r>
            <a:r>
              <a:rPr lang="en-IN" dirty="0" err="1">
                <a:cs typeface="Times New Roman" pitchFamily="18" charset="0"/>
              </a:rPr>
              <a:t>Aadhar</a:t>
            </a:r>
            <a:r>
              <a:rPr lang="en-IN" dirty="0">
                <a:cs typeface="Times New Roman" pitchFamily="18" charset="0"/>
              </a:rPr>
              <a:t> enabled Payment Apps like BHIM(Bharat Interface for Money)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63134-6D83-4134-8AE4-358E88B7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8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85CB6-DEBD-454D-9612-847CB62D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" name="Picture 8" descr="Image result for Symmetric &amp; Asymmetric Cryptosystem">
            <a:extLst>
              <a:ext uri="{FF2B5EF4-FFF2-40B4-BE49-F238E27FC236}">
                <a16:creationId xmlns:a16="http://schemas.microsoft.com/office/drawing/2014/main" id="{73C9B3E6-09DD-4DA4-B172-67954C23A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264555"/>
            <a:ext cx="8911688" cy="390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758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8229600" cy="1143000"/>
          </a:xfrm>
        </p:spPr>
        <p:txBody>
          <a:bodyPr/>
          <a:lstStyle/>
          <a:p>
            <a:r>
              <a:rPr lang="en-US" b="1" dirty="0">
                <a:cs typeface="Times New Roman" pitchFamily="18" charset="0"/>
              </a:rPr>
              <a:t>APPLICATIONS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124744"/>
            <a:ext cx="8229600" cy="5544616"/>
          </a:xfrm>
        </p:spPr>
        <p:txBody>
          <a:bodyPr>
            <a:normAutofit/>
          </a:bodyPr>
          <a:lstStyle/>
          <a:p>
            <a:r>
              <a:rPr lang="en-IN" dirty="0">
                <a:cs typeface="Times New Roman" pitchFamily="18" charset="0"/>
              </a:rPr>
              <a:t>Payment processing and money transfers</a:t>
            </a:r>
          </a:p>
          <a:p>
            <a:r>
              <a:rPr lang="en-IN" dirty="0">
                <a:cs typeface="Times New Roman" pitchFamily="18" charset="0"/>
              </a:rPr>
              <a:t>Monitor supply chains</a:t>
            </a:r>
          </a:p>
          <a:p>
            <a:r>
              <a:rPr lang="en-IN" dirty="0">
                <a:cs typeface="Times New Roman" pitchFamily="18" charset="0"/>
              </a:rPr>
              <a:t>Digital IDs</a:t>
            </a:r>
          </a:p>
          <a:p>
            <a:r>
              <a:rPr lang="en-IN" dirty="0">
                <a:cs typeface="Times New Roman" pitchFamily="18" charset="0"/>
              </a:rPr>
              <a:t>Digital voting</a:t>
            </a:r>
          </a:p>
          <a:p>
            <a:r>
              <a:rPr lang="en-IN" dirty="0">
                <a:cs typeface="Times New Roman" pitchFamily="18" charset="0"/>
              </a:rPr>
              <a:t>Real estate and land transfers</a:t>
            </a:r>
          </a:p>
          <a:p>
            <a:r>
              <a:rPr lang="en-IN" dirty="0">
                <a:cs typeface="Times New Roman" pitchFamily="18" charset="0"/>
              </a:rPr>
              <a:t> Food safety</a:t>
            </a:r>
          </a:p>
          <a:p>
            <a:r>
              <a:rPr lang="en-IN" dirty="0">
                <a:cs typeface="Times New Roman" pitchFamily="18" charset="0"/>
              </a:rPr>
              <a:t>Immutable data backup</a:t>
            </a:r>
          </a:p>
          <a:p>
            <a:r>
              <a:rPr lang="en-IN" dirty="0">
                <a:cs typeface="Times New Roman" pitchFamily="18" charset="0"/>
              </a:rPr>
              <a:t>Medical recordkeeping</a:t>
            </a:r>
          </a:p>
          <a:p>
            <a:r>
              <a:rPr lang="en-IN" dirty="0">
                <a:cs typeface="Times New Roman" pitchFamily="18" charset="0"/>
              </a:rPr>
              <a:t>Managing Internet of Things networks</a:t>
            </a:r>
          </a:p>
          <a:p>
            <a:r>
              <a:rPr lang="en-IN" dirty="0">
                <a:cs typeface="Times New Roman" pitchFamily="18" charset="0"/>
              </a:rPr>
              <a:t>Securing access to belongings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C0E35-6285-4413-8346-74AC3736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0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361" y="512462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cs typeface="Times New Roman" pitchFamily="18" charset="0"/>
              </a:rPr>
              <a:t>TOOLS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3" y="1366982"/>
            <a:ext cx="10348061" cy="5374386"/>
          </a:xfrm>
        </p:spPr>
        <p:txBody>
          <a:bodyPr>
            <a:noAutofit/>
          </a:bodyPr>
          <a:lstStyle/>
          <a:p>
            <a:r>
              <a:rPr lang="en-IN" sz="2400" b="1" dirty="0" err="1">
                <a:solidFill>
                  <a:schemeClr val="tx1"/>
                </a:solidFill>
                <a:cs typeface="Times New Roman" pitchFamily="18" charset="0"/>
              </a:rPr>
              <a:t>Geth</a:t>
            </a:r>
            <a:r>
              <a:rPr lang="en-IN" sz="2400" dirty="0">
                <a:solidFill>
                  <a:schemeClr val="tx1"/>
                </a:solidFill>
                <a:cs typeface="Times New Roman" pitchFamily="18" charset="0"/>
              </a:rPr>
              <a:t> &amp; Tools - https://geth.ethereum.org/downloads/</a:t>
            </a:r>
          </a:p>
          <a:p>
            <a:r>
              <a:rPr lang="en-IN" sz="2400" b="1" dirty="0" err="1">
                <a:solidFill>
                  <a:schemeClr val="tx1"/>
                </a:solidFill>
                <a:cs typeface="Times New Roman" pitchFamily="18" charset="0"/>
              </a:rPr>
              <a:t>Solc</a:t>
            </a:r>
            <a:r>
              <a:rPr lang="en-IN" sz="2400" dirty="0">
                <a:solidFill>
                  <a:schemeClr val="tx1"/>
                </a:solidFill>
                <a:cs typeface="Times New Roman" pitchFamily="18" charset="0"/>
              </a:rPr>
              <a:t> -http://solidity.readthedocs.io/en/v0.4.21/installingsolidity.html</a:t>
            </a:r>
          </a:p>
          <a:p>
            <a:r>
              <a:rPr lang="en-IN" sz="2400" b="1" dirty="0">
                <a:solidFill>
                  <a:schemeClr val="tx1"/>
                </a:solidFill>
                <a:cs typeface="Times New Roman" pitchFamily="18" charset="0"/>
                <a:hlinkClick r:id="rId2"/>
              </a:rPr>
              <a:t>Metamask</a:t>
            </a:r>
            <a:r>
              <a:rPr lang="en-IN" sz="2400" dirty="0">
                <a:solidFill>
                  <a:schemeClr val="tx1"/>
                </a:solidFill>
                <a:cs typeface="Times New Roman" pitchFamily="18" charset="0"/>
              </a:rPr>
              <a:t> (Chrome extension) - https://chrome.google.com/webstore/detail/metamask/nkbihfbeogaeaoehlefnkodbefgpgknn</a:t>
            </a:r>
          </a:p>
          <a:p>
            <a:r>
              <a:rPr lang="en-IN" sz="2400" b="1" dirty="0">
                <a:solidFill>
                  <a:schemeClr val="tx1"/>
                </a:solidFill>
                <a:cs typeface="Times New Roman" pitchFamily="18" charset="0"/>
              </a:rPr>
              <a:t>Web3.js</a:t>
            </a:r>
            <a:r>
              <a:rPr lang="en-IN" sz="2400" dirty="0">
                <a:solidFill>
                  <a:schemeClr val="tx1"/>
                </a:solidFill>
                <a:cs typeface="Times New Roman" pitchFamily="18" charset="0"/>
              </a:rPr>
              <a:t> - https://github.com/ethereum/web3.js/</a:t>
            </a:r>
          </a:p>
          <a:p>
            <a:r>
              <a:rPr lang="en-IN" sz="2400" b="1" dirty="0" err="1">
                <a:solidFill>
                  <a:schemeClr val="tx1"/>
                </a:solidFill>
                <a:cs typeface="Times New Roman" pitchFamily="18" charset="0"/>
              </a:rPr>
              <a:t>Ganache</a:t>
            </a:r>
            <a:r>
              <a:rPr lang="en-IN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cs typeface="Times New Roman" pitchFamily="18" charset="0"/>
              </a:rPr>
              <a:t>- https://github.com/trufflesuite/ganache</a:t>
            </a:r>
          </a:p>
          <a:p>
            <a:r>
              <a:rPr lang="en-IN" sz="2400" b="1" dirty="0">
                <a:solidFill>
                  <a:schemeClr val="tx1"/>
                </a:solidFill>
                <a:cs typeface="Times New Roman" pitchFamily="18" charset="0"/>
              </a:rPr>
              <a:t>Truffle</a:t>
            </a:r>
            <a:r>
              <a:rPr lang="en-IN" sz="2400" dirty="0">
                <a:solidFill>
                  <a:schemeClr val="tx1"/>
                </a:solidFill>
                <a:cs typeface="Times New Roman" pitchFamily="18" charset="0"/>
              </a:rPr>
              <a:t> -https://github.com/</a:t>
            </a:r>
            <a:r>
              <a:rPr lang="en-IN" sz="2400" dirty="0" err="1">
                <a:solidFill>
                  <a:schemeClr val="tx1"/>
                </a:solidFill>
                <a:cs typeface="Times New Roman" pitchFamily="18" charset="0"/>
              </a:rPr>
              <a:t>trufflesuite</a:t>
            </a:r>
            <a:r>
              <a:rPr lang="en-IN" sz="2400" dirty="0">
                <a:solidFill>
                  <a:schemeClr val="tx1"/>
                </a:solidFill>
                <a:cs typeface="Times New Roman" pitchFamily="18" charset="0"/>
              </a:rPr>
              <a:t>/truffle</a:t>
            </a:r>
          </a:p>
          <a:p>
            <a:r>
              <a:rPr lang="en-IN" sz="2400" b="1" dirty="0">
                <a:solidFill>
                  <a:schemeClr val="tx1"/>
                </a:solidFill>
                <a:cs typeface="Times New Roman" pitchFamily="18" charset="0"/>
              </a:rPr>
              <a:t>Mist</a:t>
            </a:r>
            <a:r>
              <a:rPr lang="en-IN" sz="2400" dirty="0">
                <a:solidFill>
                  <a:schemeClr val="tx1"/>
                </a:solidFill>
                <a:cs typeface="Times New Roman" pitchFamily="18" charset="0"/>
              </a:rPr>
              <a:t> - https://github.com/ethereum/mist/releases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Remix IDE </a:t>
            </a:r>
            <a:r>
              <a:rPr lang="en-IN" sz="2400" dirty="0">
                <a:solidFill>
                  <a:schemeClr val="tx1"/>
                </a:solidFill>
              </a:rPr>
              <a:t>- https://remix.ethereum.org/</a:t>
            </a:r>
            <a:endParaRPr lang="en-IN" sz="24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1E668-412C-4293-BFB4-1F3B4296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92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C585-FAAF-403D-82EB-CF31DCD3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Facts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E4424-F03C-45EC-82EC-F2E61653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According to research, Blockchain technology has managed and distributed more than </a:t>
            </a:r>
            <a:r>
              <a:rPr lang="en-IN" b="1" dirty="0"/>
              <a:t>$270 Billion in transactions</a:t>
            </a:r>
            <a:r>
              <a:rPr lang="en-IN" dirty="0"/>
              <a:t>.</a:t>
            </a:r>
          </a:p>
          <a:p>
            <a:r>
              <a:rPr lang="en-IN" dirty="0"/>
              <a:t>The maximum no. of bitcoins that will ever exist is 21 million. The last bitcoin is expected to be mined somewhere around the year </a:t>
            </a:r>
            <a:r>
              <a:rPr lang="en-IN" b="1" dirty="0"/>
              <a:t>2140</a:t>
            </a:r>
            <a:r>
              <a:rPr lang="en-IN" dirty="0"/>
              <a:t>. After that miners will no longer receive mining rewards.</a:t>
            </a:r>
          </a:p>
          <a:p>
            <a:r>
              <a:rPr lang="en-IN" dirty="0"/>
              <a:t>The first ever bitcoin was used on a purchase of Pizza- </a:t>
            </a:r>
            <a:r>
              <a:rPr lang="en-IN" b="1" dirty="0"/>
              <a:t>May 22,2010- Bitcoin Pizza Day.</a:t>
            </a:r>
          </a:p>
          <a:p>
            <a:r>
              <a:rPr lang="en-IN" dirty="0"/>
              <a:t>Facebook was planning to release </a:t>
            </a:r>
            <a:r>
              <a:rPr lang="en-IN" b="1" dirty="0"/>
              <a:t>Stable coin </a:t>
            </a:r>
            <a:r>
              <a:rPr lang="en-IN" dirty="0"/>
              <a:t>on WhatsApp for Indian Users. But our government made it clear that they don’t view cryptocurrencies as legit.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0688C-7F91-43B0-BA43-4FB308BB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17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14DB-0973-4157-B0B2-62E3999E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Industrial Revolution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1BD6-56B7-4469-91A8-E4026C92D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1</a:t>
            </a:r>
            <a:r>
              <a:rPr lang="en-IN" sz="2000" baseline="30000" dirty="0"/>
              <a:t>st</a:t>
            </a:r>
            <a:r>
              <a:rPr lang="en-IN" sz="2000" dirty="0"/>
              <a:t> – 1760s was about </a:t>
            </a:r>
            <a:r>
              <a:rPr lang="en-IN" sz="2000" b="1" dirty="0"/>
              <a:t>Mechanization</a:t>
            </a:r>
            <a:r>
              <a:rPr lang="en-IN" sz="2000" dirty="0"/>
              <a:t> – Building Machineries.</a:t>
            </a:r>
          </a:p>
          <a:p>
            <a:r>
              <a:rPr lang="en-IN" sz="2000" dirty="0"/>
              <a:t>2</a:t>
            </a:r>
            <a:r>
              <a:rPr lang="en-IN" sz="2000" baseline="30000" dirty="0"/>
              <a:t>nd</a:t>
            </a:r>
            <a:r>
              <a:rPr lang="en-IN" sz="2000" dirty="0"/>
              <a:t> – 1870s was about </a:t>
            </a:r>
            <a:r>
              <a:rPr lang="en-IN" sz="2000" b="1" dirty="0"/>
              <a:t>mass production </a:t>
            </a:r>
            <a:r>
              <a:rPr lang="en-IN" sz="2000" dirty="0"/>
              <a:t>– Stack and Store.</a:t>
            </a:r>
          </a:p>
          <a:p>
            <a:r>
              <a:rPr lang="en-IN" sz="2000" dirty="0"/>
              <a:t>3</a:t>
            </a:r>
            <a:r>
              <a:rPr lang="en-IN" sz="2000" baseline="30000" dirty="0"/>
              <a:t>rd</a:t>
            </a:r>
            <a:r>
              <a:rPr lang="en-IN" sz="2000" dirty="0"/>
              <a:t> – 1969s was </a:t>
            </a:r>
            <a:r>
              <a:rPr lang="en-IN" sz="2000" b="1" dirty="0"/>
              <a:t>Computers</a:t>
            </a:r>
            <a:r>
              <a:rPr lang="en-IN" sz="2000" dirty="0"/>
              <a:t> – Age of IT and Digitalization.  </a:t>
            </a:r>
          </a:p>
          <a:p>
            <a:r>
              <a:rPr lang="en-IN" sz="2000" dirty="0"/>
              <a:t>4</a:t>
            </a:r>
            <a:r>
              <a:rPr lang="en-IN" sz="2000" baseline="30000" dirty="0"/>
              <a:t>th</a:t>
            </a:r>
            <a:r>
              <a:rPr lang="en-IN" sz="2000" dirty="0"/>
              <a:t> – Present and future – </a:t>
            </a:r>
            <a:r>
              <a:rPr lang="en-IN" sz="2000" b="1" dirty="0"/>
              <a:t>Data Driven Automation </a:t>
            </a:r>
            <a:r>
              <a:rPr lang="en-IN" sz="2000" dirty="0"/>
              <a:t>– Technologies like Blockchain, Big Data, Artificial Intelligence, 3D Printing, Augmented Reality..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B5781-FEBC-46CC-971E-DD31D01C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68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ABE0-0FD1-459D-B783-C1741E8E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cs typeface="Times New Roman" panose="02020603050405020304" pitchFamily="18" charset="0"/>
              </a:rPr>
              <a:t>What’s on the NEWS ??</a:t>
            </a:r>
            <a:br>
              <a:rPr lang="en-IN" b="1" dirty="0"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9FA6D-8FE4-45AD-B418-F6747A55E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012" y="1717963"/>
            <a:ext cx="9759806" cy="48860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to Use Blockchain Technology For Air Traffic Management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Infosys Sets up Blockchain-Based Trade Finance Network With Seven Banks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Hollywood's First Blockchain Movie Hopes To Produce End To Piracy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Beats Microsoft as Top Blockchain Technology Leader: Report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Toyota, MIT to Explore Blockchain Technology for Driverless Cars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And Google Admit Ethereum App To Let Employees Prove They’ve Been Vaccinated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2020 And Post-Pandemic Outlook For Cryptocurrency And Blockchain Industries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Goes Blockchain? New Deal Opens A Door To Crypto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ABA40-BF5E-441C-BA91-384E436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21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4841-4999-4108-B453-9BE011AE2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034" y="512462"/>
            <a:ext cx="8911687" cy="1280890"/>
          </a:xfrm>
        </p:spPr>
        <p:txBody>
          <a:bodyPr/>
          <a:lstStyle/>
          <a:p>
            <a:pPr algn="ctr"/>
            <a:r>
              <a:rPr lang="en-IN" b="1" dirty="0"/>
              <a:t>Where to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2BAB-48BF-4AA1-8DD0-78721D67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DAPP UNIVERSITY</a:t>
            </a:r>
          </a:p>
          <a:p>
            <a:r>
              <a:rPr lang="en-IN" b="1" dirty="0"/>
              <a:t>MATT THOMAS</a:t>
            </a:r>
          </a:p>
          <a:p>
            <a:r>
              <a:rPr lang="en-IN" b="1" dirty="0"/>
              <a:t>BLOCKCHAIN AT BERKELEY</a:t>
            </a:r>
          </a:p>
          <a:p>
            <a:endParaRPr lang="en-IN" b="1" dirty="0"/>
          </a:p>
          <a:p>
            <a:r>
              <a:rPr lang="en-IN" b="1" dirty="0"/>
              <a:t>Tutorials:</a:t>
            </a:r>
          </a:p>
          <a:p>
            <a:pPr lvl="1"/>
            <a:r>
              <a:rPr lang="en-IN" b="1" dirty="0"/>
              <a:t>Udemy</a:t>
            </a:r>
          </a:p>
          <a:p>
            <a:pPr lvl="1"/>
            <a:r>
              <a:rPr lang="en-IN" b="1" dirty="0"/>
              <a:t>Tutorialspoint </a:t>
            </a:r>
          </a:p>
          <a:p>
            <a:pPr lvl="1"/>
            <a:r>
              <a:rPr lang="en-IN" b="1" dirty="0"/>
              <a:t>JavaTpoint</a:t>
            </a:r>
          </a:p>
          <a:p>
            <a:pPr lvl="1"/>
            <a:r>
              <a:rPr lang="en-IN" b="1" dirty="0"/>
              <a:t>Data Flair</a:t>
            </a:r>
          </a:p>
          <a:p>
            <a:pPr lvl="1"/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03B3B-4C81-4C14-AA1F-AE12E04B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098" name="Picture 2" descr="31 most interesting YouTube Channels for inspiration and learning">
            <a:extLst>
              <a:ext uri="{FF2B5EF4-FFF2-40B4-BE49-F238E27FC236}">
                <a16:creationId xmlns:a16="http://schemas.microsoft.com/office/drawing/2014/main" id="{E3B5E302-6EDD-4E44-9510-FF4DE8E9A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689" y="2133600"/>
            <a:ext cx="2152073" cy="11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utorialspoint">
            <a:extLst>
              <a:ext uri="{FF2B5EF4-FFF2-40B4-BE49-F238E27FC236}">
                <a16:creationId xmlns:a16="http://schemas.microsoft.com/office/drawing/2014/main" id="{EA684B8A-5E54-433D-B0D1-DFD8FD977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689" y="4176544"/>
            <a:ext cx="29622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avatpoint Logo">
            <a:extLst>
              <a:ext uri="{FF2B5EF4-FFF2-40B4-BE49-F238E27FC236}">
                <a16:creationId xmlns:a16="http://schemas.microsoft.com/office/drawing/2014/main" id="{1F095F6B-11ED-490A-94A5-FF9B7835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350" y="5162670"/>
            <a:ext cx="14287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ataFlair Reviews | Course Report">
            <a:extLst>
              <a:ext uri="{FF2B5EF4-FFF2-40B4-BE49-F238E27FC236}">
                <a16:creationId xmlns:a16="http://schemas.microsoft.com/office/drawing/2014/main" id="{860580FC-468A-41DF-AFA5-33DF7A8B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693" y="5596346"/>
            <a:ext cx="2143125" cy="103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613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Times New Roman" pitchFamily="18" charset="0"/>
              </a:rPr>
              <a:t>JOB OPPORTUNITIES</a:t>
            </a:r>
            <a:endParaRPr lang="en-IN" b="1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004" y="1544782"/>
            <a:ext cx="9379527" cy="5069160"/>
          </a:xfrm>
        </p:spPr>
        <p:txBody>
          <a:bodyPr>
            <a:normAutofit/>
          </a:bodyPr>
          <a:lstStyle/>
          <a:p>
            <a:pPr algn="just"/>
            <a:r>
              <a:rPr lang="en-IN" b="1" dirty="0">
                <a:cs typeface="Times New Roman" pitchFamily="18" charset="0"/>
              </a:rPr>
              <a:t>Blockchain Generalist- </a:t>
            </a:r>
            <a:r>
              <a:rPr lang="en-IN" dirty="0">
                <a:cs typeface="Times New Roman" pitchFamily="18" charset="0"/>
              </a:rPr>
              <a:t>you understand the basic concepts and are capable enough to discuss its use-cases and applications in your ecosystem</a:t>
            </a:r>
          </a:p>
          <a:p>
            <a:pPr algn="just"/>
            <a:r>
              <a:rPr lang="en-IN" b="1" dirty="0">
                <a:cs typeface="Times New Roman" pitchFamily="18" charset="0"/>
              </a:rPr>
              <a:t>Smart Contract Developer- </a:t>
            </a:r>
            <a:r>
              <a:rPr lang="en-IN" dirty="0">
                <a:cs typeface="Times New Roman" pitchFamily="18" charset="0"/>
              </a:rPr>
              <a:t>you understand what a Smart Contract is and how to code on it</a:t>
            </a:r>
          </a:p>
          <a:p>
            <a:pPr algn="just"/>
            <a:r>
              <a:rPr lang="en-IN" b="1" dirty="0">
                <a:cs typeface="Times New Roman" pitchFamily="18" charset="0"/>
              </a:rPr>
              <a:t>Blockchain Developer- </a:t>
            </a:r>
            <a:r>
              <a:rPr lang="en-IN" dirty="0">
                <a:cs typeface="Times New Roman" pitchFamily="18" charset="0"/>
              </a:rPr>
              <a:t>you understand the concepts of nodes and consensus and can build a bridge between UI and Smart Contracts</a:t>
            </a:r>
          </a:p>
          <a:p>
            <a:pPr algn="just"/>
            <a:r>
              <a:rPr lang="en-IN" b="1" dirty="0">
                <a:cs typeface="Times New Roman" pitchFamily="18" charset="0"/>
              </a:rPr>
              <a:t>Blockchain Expert- </a:t>
            </a:r>
            <a:r>
              <a:rPr lang="en-IN" dirty="0">
                <a:cs typeface="Times New Roman" pitchFamily="18" charset="0"/>
              </a:rPr>
              <a:t>you understand how the code of a Blockchain like Bitcoin, Ethereum network works and can code your own Blockchain network defining its rules and protocols</a:t>
            </a:r>
          </a:p>
          <a:p>
            <a:pPr algn="just"/>
            <a:r>
              <a:rPr lang="en-US" b="1" dirty="0">
                <a:cs typeface="Times New Roman" pitchFamily="18" charset="0"/>
              </a:rPr>
              <a:t>Miner- </a:t>
            </a:r>
            <a:r>
              <a:rPr lang="en-US" dirty="0">
                <a:cs typeface="Times New Roman" pitchFamily="18" charset="0"/>
              </a:rPr>
              <a:t>Strong enough to compute cryptographic hashes keeping in mind the energy being consumed.</a:t>
            </a:r>
            <a:endParaRPr lang="en-IN" b="1" dirty="0">
              <a:cs typeface="Times New Roman" pitchFamily="18" charset="0"/>
            </a:endParaRPr>
          </a:p>
          <a:p>
            <a:pPr algn="just"/>
            <a:endParaRPr lang="en-IN" dirty="0"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8F06C-6D61-4584-B823-00F84E9B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34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260648"/>
            <a:ext cx="8640960" cy="626469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66F6C-37ED-4BCC-862B-66773DB4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5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6B59-E574-4B51-84D5-1BCB843D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B8582-3E19-45CA-8034-CEFD54B4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1F64883C-8C8B-4683-9EDB-E616D44CC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389" y="174234"/>
            <a:ext cx="9608041" cy="6683766"/>
          </a:xfrm>
        </p:spPr>
      </p:pic>
    </p:spTree>
    <p:extLst>
      <p:ext uri="{BB962C8B-B14F-4D97-AF65-F5344CB8AC3E}">
        <p14:creationId xmlns:p14="http://schemas.microsoft.com/office/powerpoint/2010/main" val="164603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5EE1FE-ACCF-4501-B9E4-40D3213E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Hash Function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C86B8-CF0B-4F18-9FE0-F5C32AEF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2" descr="Image result for cryptographic hash function">
            <a:extLst>
              <a:ext uri="{FF2B5EF4-FFF2-40B4-BE49-F238E27FC236}">
                <a16:creationId xmlns:a16="http://schemas.microsoft.com/office/drawing/2014/main" id="{C4C6E1EB-6737-422B-B598-39D3C2F49D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28" y="1458987"/>
            <a:ext cx="5727106" cy="365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364116-C7EA-4354-967B-079660153704}"/>
              </a:ext>
            </a:extLst>
          </p:cNvPr>
          <p:cNvSpPr/>
          <p:nvPr/>
        </p:nvSpPr>
        <p:spPr>
          <a:xfrm>
            <a:off x="3519054" y="5582491"/>
            <a:ext cx="7656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https://passwordsgenerator.net/sha256-hash-generator/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758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3F63-1495-4A31-993E-49A8D42A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501" y="258662"/>
            <a:ext cx="8911687" cy="1280890"/>
          </a:xfrm>
        </p:spPr>
        <p:txBody>
          <a:bodyPr/>
          <a:lstStyle/>
          <a:p>
            <a:pPr algn="ctr"/>
            <a:r>
              <a:rPr lang="en-IN" b="1" dirty="0"/>
              <a:t>Digital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DEE58-7D41-4BF2-85D2-1D443D39C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164" y="976265"/>
            <a:ext cx="9104024" cy="5432111"/>
          </a:xfrm>
        </p:spPr>
        <p:txBody>
          <a:bodyPr/>
          <a:lstStyle/>
          <a:p>
            <a:r>
              <a:rPr lang="en-US" i="1" dirty="0"/>
              <a:t>A </a:t>
            </a:r>
            <a:r>
              <a:rPr lang="en-US" b="1" i="1" dirty="0"/>
              <a:t>digital signature</a:t>
            </a:r>
            <a:r>
              <a:rPr lang="en-US" i="1" dirty="0"/>
              <a:t> is a mathematical scheme for presenting the authenticity of digital messages or documents. - </a:t>
            </a:r>
            <a:r>
              <a:rPr lang="en-US" b="1" i="1" dirty="0"/>
              <a:t>Fingerprint</a:t>
            </a:r>
            <a:r>
              <a:rPr lang="en-US" i="1" dirty="0"/>
              <a:t>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8F7C1-211B-4208-BAD0-FE7DEB30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09CEE7-C6FB-4593-B0AC-9D2EC0DA9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84" y="1689209"/>
            <a:ext cx="8163381" cy="40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084641-3DEE-44E9-B91A-278114D1DADA}"/>
              </a:ext>
            </a:extLst>
          </p:cNvPr>
          <p:cNvSpPr/>
          <p:nvPr/>
        </p:nvSpPr>
        <p:spPr>
          <a:xfrm>
            <a:off x="230910" y="1859740"/>
            <a:ext cx="2248931" cy="107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https://www.bitaddress.org/bitaddress.org-v3.3.0-SHA256-dec17c07685e1870960903d8f58090475b25af946fe95a734f88408cef4aa194.html</a:t>
            </a:r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B09BF1-5A7D-4363-BE4B-9D11C67F34BD}"/>
              </a:ext>
            </a:extLst>
          </p:cNvPr>
          <p:cNvSpPr/>
          <p:nvPr/>
        </p:nvSpPr>
        <p:spPr>
          <a:xfrm>
            <a:off x="230910" y="3092155"/>
            <a:ext cx="2059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https://blockstream.info/address/1Bhd2VENpcok56VqUmYKBDECj3AZvgsFTA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48859643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1518</TotalTime>
  <Words>2042</Words>
  <Application>Microsoft Office PowerPoint</Application>
  <PresentationFormat>Widescreen</PresentationFormat>
  <Paragraphs>286</Paragraphs>
  <Slides>67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FUNDAMENTALS OF  BLOCKCHAIN TECHNOLOGY</vt:lpstr>
      <vt:lpstr>CONTENTS</vt:lpstr>
      <vt:lpstr>Gartner’s Hype Cycle - 2019 </vt:lpstr>
      <vt:lpstr>PowerPoint Presentation</vt:lpstr>
      <vt:lpstr>Cryptographic Primitives</vt:lpstr>
      <vt:lpstr>PowerPoint Presentation</vt:lpstr>
      <vt:lpstr>PowerPoint Presentation</vt:lpstr>
      <vt:lpstr>Hash Function </vt:lpstr>
      <vt:lpstr>Digital Signature</vt:lpstr>
      <vt:lpstr>DO YOU KNOW ????</vt:lpstr>
      <vt:lpstr>HISTORY</vt:lpstr>
      <vt:lpstr>CRYPTOCURRENCIES</vt:lpstr>
      <vt:lpstr>POPULAR CRYPTOCURRENCIES</vt:lpstr>
      <vt:lpstr>PowerPoint Presentation</vt:lpstr>
      <vt:lpstr>WHY BITCOIN??</vt:lpstr>
      <vt:lpstr>DOUBLE SPENDING PROBLEM</vt:lpstr>
      <vt:lpstr>DOUBLE SPENDING PROBLEM</vt:lpstr>
      <vt:lpstr>DECENTRALIZATION</vt:lpstr>
      <vt:lpstr>PowerPoint Presentation</vt:lpstr>
      <vt:lpstr>What????</vt:lpstr>
      <vt:lpstr>BLOCKCHAIN</vt:lpstr>
      <vt:lpstr>PowerPoint Presentation</vt:lpstr>
      <vt:lpstr>BLOCKCHAIN   STRUCTURE</vt:lpstr>
      <vt:lpstr>BLOCK    HEADER </vt:lpstr>
      <vt:lpstr>BLOCK    HEADER</vt:lpstr>
      <vt:lpstr>PowerPoint Presentation</vt:lpstr>
      <vt:lpstr>PowerPoint Presentation</vt:lpstr>
      <vt:lpstr>THE BLOCKCHAIN MODEL</vt:lpstr>
      <vt:lpstr>WORKING</vt:lpstr>
      <vt:lpstr>The Genesis Block</vt:lpstr>
      <vt:lpstr>MINING</vt:lpstr>
      <vt:lpstr>FORMING  A  CHAIN</vt:lpstr>
      <vt:lpstr>CONSENSUS MECHANISM</vt:lpstr>
      <vt:lpstr>PROOF OF WORK -PoW</vt:lpstr>
      <vt:lpstr>PowerPoint Presentation</vt:lpstr>
      <vt:lpstr>WORKING</vt:lpstr>
      <vt:lpstr>PowerPoint Presentation</vt:lpstr>
      <vt:lpstr>PowerPoint Presentation</vt:lpstr>
      <vt:lpstr>PowerPoint Presentation</vt:lpstr>
      <vt:lpstr>PowerPoint Presentation</vt:lpstr>
      <vt:lpstr>Public blockchains – Permission-less BC </vt:lpstr>
      <vt:lpstr>Private blockchains – Permissioned BC</vt:lpstr>
      <vt:lpstr>Consortium blockchain  </vt:lpstr>
      <vt:lpstr>Hybrid blockchain </vt:lpstr>
      <vt:lpstr>PowerPoint Presentation</vt:lpstr>
      <vt:lpstr>Blockchain Platforms    </vt:lpstr>
      <vt:lpstr>PowerPoint Presentation</vt:lpstr>
      <vt:lpstr>PowerPoint Presentation</vt:lpstr>
      <vt:lpstr>Ethereum</vt:lpstr>
      <vt:lpstr>PowerPoint Presentation</vt:lpstr>
      <vt:lpstr>SMART CONTRACTS</vt:lpstr>
      <vt:lpstr>PowerPoint Presentation</vt:lpstr>
      <vt:lpstr>PowerPoint Presentation</vt:lpstr>
      <vt:lpstr>Hyperledger</vt:lpstr>
      <vt:lpstr>PowerPoint Presentation</vt:lpstr>
      <vt:lpstr>PROS</vt:lpstr>
      <vt:lpstr>CONS</vt:lpstr>
      <vt:lpstr>Where can Blockchain be used?</vt:lpstr>
      <vt:lpstr>ISSUES SO FAR !!!!</vt:lpstr>
      <vt:lpstr>APPLICATIONS</vt:lpstr>
      <vt:lpstr>TOOLS</vt:lpstr>
      <vt:lpstr>Facts of The Day</vt:lpstr>
      <vt:lpstr>Industrial Revolution  </vt:lpstr>
      <vt:lpstr>What’s on the NEWS ?? </vt:lpstr>
      <vt:lpstr>Where to Start?</vt:lpstr>
      <vt:lpstr>JOB OPPORTUNITIES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Janet Ramya</cp:lastModifiedBy>
  <cp:revision>131</cp:revision>
  <dcterms:created xsi:type="dcterms:W3CDTF">2019-12-12T14:58:55Z</dcterms:created>
  <dcterms:modified xsi:type="dcterms:W3CDTF">2021-03-16T06:00:57Z</dcterms:modified>
</cp:coreProperties>
</file>